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handoutMasterIdLst>
    <p:handoutMasterId r:id="rId12"/>
  </p:handoutMasterIdLst>
  <p:sldIdLst>
    <p:sldId id="1657" r:id="rId3"/>
    <p:sldId id="1658" r:id="rId4"/>
    <p:sldId id="1692" r:id="rId5"/>
    <p:sldId id="1697" r:id="rId6"/>
    <p:sldId id="1698" r:id="rId7"/>
    <p:sldId id="1699" r:id="rId8"/>
    <p:sldId id="1685" r:id="rId9"/>
    <p:sldId id="1613" r:id="rId10"/>
  </p:sldIdLst>
  <p:sldSz cx="12344400" cy="6950075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55124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11024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6537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220498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756230" algn="l" defTabSz="1102492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3307476" algn="l" defTabSz="1102492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858722" algn="l" defTabSz="1102492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4409968" algn="l" defTabSz="1102492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629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89" userDrawn="1">
          <p15:clr>
            <a:srgbClr val="A4A3A4"/>
          </p15:clr>
        </p15:guide>
        <p15:guide id="4" pos="38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29E"/>
    <a:srgbClr val="72B4FC"/>
    <a:srgbClr val="70BDD2"/>
    <a:srgbClr val="FF3300"/>
    <a:srgbClr val="99CCFF"/>
    <a:srgbClr val="666699"/>
    <a:srgbClr val="000066"/>
    <a:srgbClr val="E3FDBF"/>
    <a:srgbClr val="64B7CE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8" autoAdjust="0"/>
    <p:restoredTop sz="81569" autoAdjust="0"/>
  </p:normalViewPr>
  <p:slideViewPr>
    <p:cSldViewPr>
      <p:cViewPr>
        <p:scale>
          <a:sx n="80" d="100"/>
          <a:sy n="80" d="100"/>
        </p:scale>
        <p:origin x="486" y="-84"/>
      </p:cViewPr>
      <p:guideLst>
        <p:guide orient="horz" pos="3629"/>
        <p:guide pos="2880"/>
        <p:guide orient="horz" pos="2189"/>
        <p:guide pos="3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>
        <p:scale>
          <a:sx n="80" d="100"/>
          <a:sy n="80" d="100"/>
        </p:scale>
        <p:origin x="2792" y="-7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2298" tIns="46149" rIns="92298" bIns="46149" rtlCol="0"/>
          <a:lstStyle>
            <a:lvl1pPr algn="l">
              <a:defRPr sz="1200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2298" tIns="46149" rIns="92298" bIns="46149" rtlCol="0"/>
          <a:lstStyle>
            <a:lvl1pPr algn="r">
              <a:defRPr sz="1200" smtClean="0"/>
            </a:lvl1pPr>
          </a:lstStyle>
          <a:p>
            <a:pPr>
              <a:defRPr/>
            </a:pPr>
            <a:fld id="{9727E618-B619-4C36-8069-B46C9E63E7BB}" type="datetimeFigureOut">
              <a:rPr lang="en-IN"/>
              <a:pPr>
                <a:defRPr/>
              </a:pPr>
              <a:t>26-07-2018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1263"/>
            <a:ext cx="3038475" cy="463550"/>
          </a:xfrm>
          <a:prstGeom prst="rect">
            <a:avLst/>
          </a:prstGeom>
        </p:spPr>
        <p:txBody>
          <a:bodyPr vert="horz" lIns="92298" tIns="46149" rIns="92298" bIns="4614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31263"/>
            <a:ext cx="3038475" cy="463550"/>
          </a:xfrm>
          <a:prstGeom prst="rect">
            <a:avLst/>
          </a:prstGeom>
        </p:spPr>
        <p:txBody>
          <a:bodyPr vert="horz" lIns="92298" tIns="46149" rIns="92298" bIns="46149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9C442BCF-093E-4EAA-8717-F0E65CF5F693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90854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3175" tIns="46587" rIns="93175" bIns="4658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3175" tIns="46587" rIns="93175" bIns="4658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CF4A2D4-943A-4B1C-9013-9F22B5005060}" type="datetimeFigureOut">
              <a:rPr lang="en-US"/>
              <a:pPr>
                <a:defRPr/>
              </a:pPr>
              <a:t>7/26/2018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6913"/>
            <a:ext cx="619125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7" rIns="93175" bIns="46587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1475"/>
          </a:xfrm>
          <a:prstGeom prst="rect">
            <a:avLst/>
          </a:prstGeom>
        </p:spPr>
        <p:txBody>
          <a:bodyPr vert="horz" lIns="93175" tIns="46587" rIns="93175" bIns="4658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1263"/>
            <a:ext cx="3038475" cy="463550"/>
          </a:xfrm>
          <a:prstGeom prst="rect">
            <a:avLst/>
          </a:prstGeom>
        </p:spPr>
        <p:txBody>
          <a:bodyPr vert="horz" lIns="93175" tIns="46587" rIns="93175" bIns="4658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31263"/>
            <a:ext cx="3038475" cy="463550"/>
          </a:xfrm>
          <a:prstGeom prst="rect">
            <a:avLst/>
          </a:prstGeom>
        </p:spPr>
        <p:txBody>
          <a:bodyPr vert="horz" lIns="93175" tIns="46587" rIns="93175" bIns="4658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A158527-55D2-4491-A481-82DAFC9145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358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51246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102492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53738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204984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56230" algn="l" defTabSz="110249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307476" algn="l" defTabSz="110249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58722" algn="l" defTabSz="110249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409968" algn="l" defTabSz="110249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158527-55D2-4491-A481-82DAFC91458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87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158527-55D2-4491-A481-82DAFC91458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56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114300" indent="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400" b="1" dirty="0" smtClean="0"/>
              <a:t>Any Active Policy: 15%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 smtClean="0"/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1400" dirty="0" smtClean="0"/>
              <a:t>Add a vehicle which is not insured. Verify the error message.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1400" dirty="0" smtClean="0"/>
              <a:t>Endorse policy to Update Primary Residence Address. Verify zipcode+4 is showing in  Dec page.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1400" dirty="0" smtClean="0"/>
              <a:t>Add a secondary address not located in US. Verify the message.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1400" dirty="0" smtClean="0"/>
              <a:t>Adding a property with commercial use = Yes. Verify the message.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1400" dirty="0" smtClean="0"/>
              <a:t>Navigate to cancel policy and click on discard. Verify the warning message</a:t>
            </a:r>
          </a:p>
          <a:p>
            <a:pPr marL="44577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en-US" sz="1400" dirty="0" smtClean="0"/>
          </a:p>
          <a:p>
            <a:pPr marL="44577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en-US" sz="1400" dirty="0" smtClean="0"/>
          </a:p>
          <a:p>
            <a:pPr marL="11430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1400" b="1" dirty="0" smtClean="0"/>
              <a:t>Condition Policy: 85%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sz="1400" dirty="0" smtClean="0"/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en-US" sz="1400" dirty="0" smtClean="0"/>
              <a:t>Active UMB Policy with 1D, 1V, 1PR and No Watercraft. Verify Rewrite Allowed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en-US" sz="1400" dirty="0" smtClean="0"/>
              <a:t>Active UMB Policy enrolled with RPM. Make a payment with a third party payee and verify attributes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en-US" sz="1400" dirty="0" smtClean="0"/>
              <a:t>Active UMB Policy with 2D (NIN, DRSP) 1V, 1PR and No Watercraft. Verify spouse changed to NIN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en-US" sz="1400" dirty="0" smtClean="0"/>
              <a:t>Policy with active NIN and DRSN . Change DRSN status and verify results.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en-US" sz="1400" dirty="0" smtClean="0"/>
              <a:t>Active Umbrella policy with more than 4 Active rental properties.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en-US" sz="1400" dirty="0" smtClean="0"/>
              <a:t>Active UMB policy with driver  has a current license status of suspended. Verify message</a:t>
            </a:r>
          </a:p>
          <a:p>
            <a:pPr marL="44577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en-US" sz="1100" dirty="0" smtClean="0"/>
          </a:p>
          <a:p>
            <a:pPr marL="11430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200" dirty="0" smtClean="0"/>
              <a:t> </a:t>
            </a:r>
            <a:endParaRPr lang="en-US" dirty="0" smtClean="0"/>
          </a:p>
          <a:p>
            <a:r>
              <a:rPr lang="en-US" dirty="0" smtClean="0"/>
              <a:t>Test data updates to Automation scripts is Partially</a:t>
            </a:r>
            <a:r>
              <a:rPr lang="en-US" baseline="0" dirty="0" smtClean="0"/>
              <a:t> automated and takes around 10 hrs.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158527-55D2-4491-A481-82DAFC91458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16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sz="1400" b="1" dirty="0" smtClean="0"/>
              <a:t>&lt;when we copy DC Billing Umbrella policy then auto policy is also copied. For Exceed billing copy of Umbrella policies , auto policies are not copied , for this we need to use data san or ESS to copy auto policy data 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158527-55D2-4491-A481-82DAFC91458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763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1400" b="1" dirty="0" smtClean="0"/>
              <a:t>&lt;when we copy DC Billing Umbrella policy then auto policy is also copied. For Exceed billing copy of Umbrella policies , auto policies are not copied , for this we need to use data san or ESS to copy auto policy data 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158527-55D2-4491-A481-82DAFC91458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32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158527-55D2-4491-A481-82DAFC91458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436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9575" y="696913"/>
            <a:ext cx="619125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4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" y="-1"/>
            <a:ext cx="12349511" cy="695007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72669" y="1203589"/>
            <a:ext cx="8168607" cy="2725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1526" tIns="145221" rIns="181526" bIns="1452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25623">
              <a:lnSpc>
                <a:spcPct val="90000"/>
              </a:lnSpc>
            </a:pPr>
            <a:endParaRPr lang="en-US" sz="238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  <a:sym typeface="Arial"/>
              <a:rtl val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2606" y="1202285"/>
            <a:ext cx="8168670" cy="2734211"/>
          </a:xfrm>
          <a:noFill/>
        </p:spPr>
        <p:txBody>
          <a:bodyPr tIns="91440" bIns="91440" anchor="t" anchorCtr="0"/>
          <a:lstStyle>
            <a:lvl1pPr>
              <a:defRPr sz="7147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2606" y="3929334"/>
            <a:ext cx="8168660" cy="1817966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73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991128" y="445950"/>
            <a:ext cx="2943374" cy="12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2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72669" y="1203589"/>
            <a:ext cx="8168607" cy="27257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1526" tIns="145221" rIns="181526" bIns="1452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25623">
              <a:lnSpc>
                <a:spcPct val="90000"/>
              </a:lnSpc>
            </a:pPr>
            <a:endParaRPr lang="en-US" sz="238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  <a:sym typeface="Arial"/>
              <a:rtl val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2606" y="1202285"/>
            <a:ext cx="8168670" cy="2734211"/>
          </a:xfrm>
          <a:noFill/>
        </p:spPr>
        <p:txBody>
          <a:bodyPr tIns="91440" bIns="91440" anchor="t" anchorCtr="0"/>
          <a:lstStyle>
            <a:lvl1pPr>
              <a:defRPr sz="7147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5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991128" y="445950"/>
            <a:ext cx="2943374" cy="12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5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2604" y="2112155"/>
            <a:ext cx="11799192" cy="1820333"/>
          </a:xfrm>
          <a:noFill/>
        </p:spPr>
        <p:txBody>
          <a:bodyPr tIns="91440" bIns="91440" anchor="t" anchorCtr="0"/>
          <a:lstStyle>
            <a:lvl1pPr>
              <a:defRPr sz="8736" spc="-100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991128" y="445950"/>
            <a:ext cx="2943374" cy="12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5113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2604" y="2112155"/>
            <a:ext cx="11799192" cy="1820333"/>
          </a:xfrm>
          <a:noFill/>
        </p:spPr>
        <p:txBody>
          <a:bodyPr tIns="91440" bIns="91440" anchor="t" anchorCtr="0"/>
          <a:lstStyle>
            <a:lvl1pPr>
              <a:defRPr sz="8736" spc="-100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991128" y="445950"/>
            <a:ext cx="2943374" cy="12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5554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2604" y="2112155"/>
            <a:ext cx="11799192" cy="1820333"/>
          </a:xfrm>
          <a:noFill/>
        </p:spPr>
        <p:txBody>
          <a:bodyPr tIns="91440" bIns="91440" anchor="t" anchorCtr="0"/>
          <a:lstStyle>
            <a:lvl1pPr algn="l" defTabSz="9258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36" b="0" kern="1200" cap="none" spc="-100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991128" y="445950"/>
            <a:ext cx="2943374" cy="12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648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2604" y="2112155"/>
            <a:ext cx="11799192" cy="1820333"/>
          </a:xfrm>
          <a:noFill/>
        </p:spPr>
        <p:txBody>
          <a:bodyPr tIns="91440" bIns="91440" anchor="t" anchorCtr="0"/>
          <a:lstStyle>
            <a:lvl1pPr algn="l" defTabSz="9258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36" b="0" kern="1200" cap="none" spc="-100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8991128" y="445950"/>
            <a:ext cx="2943374" cy="12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9933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2606" y="1205142"/>
            <a:ext cx="11801538" cy="2078526"/>
          </a:xfrm>
        </p:spPr>
        <p:txBody>
          <a:bodyPr/>
          <a:lstStyle>
            <a:lvl1pPr marL="0" indent="0">
              <a:buNone/>
              <a:defRPr/>
            </a:lvl1pPr>
            <a:lvl2pPr marL="28365" indent="0">
              <a:buNone/>
              <a:defRPr sz="1986"/>
            </a:lvl2pPr>
            <a:lvl3pPr marL="222194" indent="0">
              <a:buNone/>
              <a:defRPr sz="1986"/>
            </a:lvl3pPr>
            <a:lvl4pPr marL="472752" indent="0">
              <a:buNone/>
              <a:defRPr sz="1787"/>
            </a:lvl4pPr>
            <a:lvl5pPr marL="734342" indent="0">
              <a:buNone/>
              <a:defRPr sz="178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7658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2606" y="1205142"/>
            <a:ext cx="11801538" cy="207852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8365" indent="0">
              <a:buNone/>
              <a:defRPr sz="1986"/>
            </a:lvl2pPr>
            <a:lvl3pPr marL="222194" indent="0">
              <a:buNone/>
              <a:defRPr sz="1986"/>
            </a:lvl3pPr>
            <a:lvl4pPr marL="472752" indent="0">
              <a:buNone/>
              <a:defRPr sz="1787"/>
            </a:lvl4pPr>
            <a:lvl5pPr marL="734342" indent="0">
              <a:buNone/>
              <a:defRPr sz="178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9334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2604" y="1205142"/>
            <a:ext cx="11799192" cy="2280053"/>
          </a:xfrm>
        </p:spPr>
        <p:txBody>
          <a:bodyPr>
            <a:spAutoFit/>
          </a:bodyPr>
          <a:lstStyle>
            <a:lvl3pPr>
              <a:defRPr sz="2383"/>
            </a:lvl3pPr>
            <a:lvl4pPr>
              <a:defRPr sz="1986"/>
            </a:lvl4pPr>
            <a:lvl5pPr>
              <a:defRPr sz="1986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113302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2604" y="1205142"/>
            <a:ext cx="11799192" cy="2280053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83"/>
            </a:lvl3pPr>
            <a:lvl4pPr>
              <a:defRPr sz="1986"/>
            </a:lvl4pPr>
            <a:lvl5pPr>
              <a:defRPr sz="1986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009114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595976" y="208831"/>
            <a:ext cx="1397099" cy="904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16"/>
          <p:cNvSpPr txBox="1"/>
          <p:nvPr userDrawn="1"/>
        </p:nvSpPr>
        <p:spPr>
          <a:xfrm>
            <a:off x="11624310" y="6540542"/>
            <a:ext cx="617220" cy="326770"/>
          </a:xfrm>
          <a:prstGeom prst="rect">
            <a:avLst/>
          </a:prstGeom>
          <a:noFill/>
        </p:spPr>
        <p:txBody>
          <a:bodyPr lIns="110249" tIns="55125" rIns="110249" bIns="55125" anchor="ctr">
            <a:spAutoFit/>
          </a:bodyPr>
          <a:lstStyle/>
          <a:p>
            <a:pPr algn="ctr">
              <a:defRPr/>
            </a:pPr>
            <a:fld id="{D2FF584B-C88C-4411-984A-6427B0C91A19}" type="slidenum">
              <a:rPr lang="en-US" sz="1400">
                <a:latin typeface="Calibri" pitchFamily="34" charset="0"/>
              </a:rPr>
              <a:pPr algn="ctr">
                <a:defRPr/>
              </a:pPr>
              <a:t>‹#›</a:t>
            </a:fld>
            <a:endParaRPr lang="en-US" sz="1400" dirty="0">
              <a:latin typeface="Calibri" pitchFamily="34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2606" y="1205142"/>
            <a:ext cx="5445780" cy="2586070"/>
          </a:xfrm>
        </p:spPr>
        <p:txBody>
          <a:bodyPr wrap="square">
            <a:spAutoFit/>
          </a:bodyPr>
          <a:lstStyle>
            <a:lvl1pPr marL="0" indent="0">
              <a:spcBef>
                <a:spcPts val="1215"/>
              </a:spcBef>
              <a:buClr>
                <a:schemeClr val="tx1"/>
              </a:buClr>
              <a:buFont typeface="Wingdings" pitchFamily="2" charset="2"/>
              <a:buNone/>
              <a:defRPr sz="3573"/>
            </a:lvl1pPr>
            <a:lvl2pPr marL="0" indent="0">
              <a:buNone/>
              <a:defRPr sz="1986"/>
            </a:lvl2pPr>
            <a:lvl3pPr marL="230072" indent="0">
              <a:buNone/>
              <a:tabLst/>
              <a:defRPr sz="1986"/>
            </a:lvl3pPr>
            <a:lvl4pPr marL="456994" indent="0">
              <a:buNone/>
              <a:defRPr/>
            </a:lvl4pPr>
            <a:lvl5pPr marL="680763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26018" y="1205142"/>
            <a:ext cx="5445780" cy="2586070"/>
          </a:xfrm>
        </p:spPr>
        <p:txBody>
          <a:bodyPr wrap="square">
            <a:spAutoFit/>
          </a:bodyPr>
          <a:lstStyle>
            <a:lvl1pPr marL="0" indent="0">
              <a:spcBef>
                <a:spcPts val="1215"/>
              </a:spcBef>
              <a:buClr>
                <a:schemeClr val="tx1"/>
              </a:buClr>
              <a:buFont typeface="Wingdings" pitchFamily="2" charset="2"/>
              <a:buNone/>
              <a:defRPr sz="3573"/>
            </a:lvl1pPr>
            <a:lvl2pPr marL="0" indent="0">
              <a:buNone/>
              <a:defRPr sz="1986"/>
            </a:lvl2pPr>
            <a:lvl3pPr marL="230072" indent="0">
              <a:buNone/>
              <a:tabLst/>
              <a:defRPr sz="1986"/>
            </a:lvl3pPr>
            <a:lvl4pPr marL="456994" indent="0">
              <a:buNone/>
              <a:defRPr/>
            </a:lvl4pPr>
            <a:lvl5pPr marL="680763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28024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2606" y="1205142"/>
            <a:ext cx="5445780" cy="2586070"/>
          </a:xfrm>
        </p:spPr>
        <p:txBody>
          <a:bodyPr wrap="square">
            <a:spAutoFit/>
          </a:bodyPr>
          <a:lstStyle>
            <a:lvl1pPr marL="0" indent="0">
              <a:spcBef>
                <a:spcPts val="1215"/>
              </a:spcBef>
              <a:buClr>
                <a:schemeClr val="tx1"/>
              </a:buClr>
              <a:buFont typeface="Wingdings" pitchFamily="2" charset="2"/>
              <a:buNone/>
              <a:defRPr sz="3573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86"/>
            </a:lvl2pPr>
            <a:lvl3pPr marL="230072" indent="0">
              <a:buNone/>
              <a:tabLst/>
              <a:defRPr sz="1986"/>
            </a:lvl3pPr>
            <a:lvl4pPr marL="456994" indent="0">
              <a:buNone/>
              <a:defRPr/>
            </a:lvl4pPr>
            <a:lvl5pPr marL="680763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26018" y="1205142"/>
            <a:ext cx="5445780" cy="2586070"/>
          </a:xfrm>
        </p:spPr>
        <p:txBody>
          <a:bodyPr wrap="square">
            <a:spAutoFit/>
          </a:bodyPr>
          <a:lstStyle>
            <a:lvl1pPr marL="0" indent="0">
              <a:spcBef>
                <a:spcPts val="1215"/>
              </a:spcBef>
              <a:buClr>
                <a:schemeClr val="tx1"/>
              </a:buClr>
              <a:buFont typeface="Wingdings" pitchFamily="2" charset="2"/>
              <a:buNone/>
              <a:defRPr sz="3573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86"/>
            </a:lvl2pPr>
            <a:lvl3pPr marL="230072" indent="0">
              <a:buNone/>
              <a:tabLst/>
              <a:defRPr sz="1986"/>
            </a:lvl3pPr>
            <a:lvl4pPr marL="456994" indent="0">
              <a:buNone/>
              <a:defRPr/>
            </a:lvl4pPr>
            <a:lvl5pPr marL="680763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67792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2606" y="1205142"/>
            <a:ext cx="5445780" cy="2653303"/>
          </a:xfrm>
        </p:spPr>
        <p:txBody>
          <a:bodyPr wrap="square">
            <a:spAutoFit/>
          </a:bodyPr>
          <a:lstStyle>
            <a:lvl1pPr marL="285228" indent="-285228">
              <a:spcBef>
                <a:spcPts val="1215"/>
              </a:spcBef>
              <a:buClr>
                <a:schemeClr val="tx1"/>
              </a:buClr>
              <a:buFontTx/>
              <a:buBlip>
                <a:blip r:embed="rId2"/>
              </a:buBlip>
              <a:defRPr sz="3573"/>
            </a:lvl1pPr>
            <a:lvl2pPr marL="527264" indent="-231482">
              <a:defRPr sz="2383"/>
            </a:lvl2pPr>
            <a:lvl3pPr marL="694447" indent="-167181">
              <a:tabLst/>
              <a:defRPr sz="1986"/>
            </a:lvl3pPr>
            <a:lvl4pPr marL="874487" indent="-180041">
              <a:defRPr/>
            </a:lvl4pPr>
            <a:lvl5pPr marL="1041669" indent="-16718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26018" y="1205142"/>
            <a:ext cx="5445780" cy="2653303"/>
          </a:xfrm>
        </p:spPr>
        <p:txBody>
          <a:bodyPr wrap="square">
            <a:spAutoFit/>
          </a:bodyPr>
          <a:lstStyle>
            <a:lvl1pPr marL="285228" indent="-285228">
              <a:spcBef>
                <a:spcPts val="1215"/>
              </a:spcBef>
              <a:buClr>
                <a:schemeClr val="tx1"/>
              </a:buClr>
              <a:buFontTx/>
              <a:buBlip>
                <a:blip r:embed="rId2"/>
              </a:buBlip>
              <a:defRPr sz="3573"/>
            </a:lvl1pPr>
            <a:lvl2pPr marL="527264" indent="-231482">
              <a:defRPr sz="2383"/>
            </a:lvl2pPr>
            <a:lvl3pPr marL="694447" indent="-167181">
              <a:tabLst/>
              <a:defRPr sz="1986"/>
            </a:lvl3pPr>
            <a:lvl4pPr marL="874487" indent="-180041">
              <a:defRPr/>
            </a:lvl4pPr>
            <a:lvl5pPr marL="1041669" indent="-16718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44184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2606" y="1205142"/>
            <a:ext cx="5445780" cy="2653303"/>
          </a:xfrm>
        </p:spPr>
        <p:txBody>
          <a:bodyPr wrap="square">
            <a:spAutoFit/>
          </a:bodyPr>
          <a:lstStyle>
            <a:lvl1pPr marL="285228" indent="-285228">
              <a:spcBef>
                <a:spcPts val="1215"/>
              </a:spcBef>
              <a:buClr>
                <a:schemeClr val="tx2"/>
              </a:buClr>
              <a:buFontTx/>
              <a:buBlip>
                <a:blip r:embed="rId2"/>
              </a:buBlip>
              <a:defRPr sz="3573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7264" indent="-231482">
              <a:defRPr sz="2383"/>
            </a:lvl2pPr>
            <a:lvl3pPr marL="694447" indent="-167181">
              <a:tabLst/>
              <a:defRPr sz="1986"/>
            </a:lvl3pPr>
            <a:lvl4pPr marL="874487" indent="-180041">
              <a:defRPr/>
            </a:lvl4pPr>
            <a:lvl5pPr marL="1041669" indent="-16718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26018" y="1205142"/>
            <a:ext cx="5445780" cy="2653303"/>
          </a:xfrm>
        </p:spPr>
        <p:txBody>
          <a:bodyPr wrap="square">
            <a:spAutoFit/>
          </a:bodyPr>
          <a:lstStyle>
            <a:lvl1pPr marL="285228" indent="-285228">
              <a:spcBef>
                <a:spcPts val="1215"/>
              </a:spcBef>
              <a:buClr>
                <a:schemeClr val="tx2"/>
              </a:buClr>
              <a:buFontTx/>
              <a:buBlip>
                <a:blip r:embed="rId2"/>
              </a:buBlip>
              <a:defRPr sz="3573">
                <a:gradFill>
                  <a:gsLst>
                    <a:gs pos="5109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  <a:lvl2pPr marL="527264" indent="-231482">
              <a:defRPr sz="2383"/>
            </a:lvl2pPr>
            <a:lvl3pPr marL="694447" indent="-167181">
              <a:tabLst/>
              <a:defRPr sz="1986"/>
            </a:lvl3pPr>
            <a:lvl4pPr marL="874487" indent="-180041">
              <a:defRPr/>
            </a:lvl4pPr>
            <a:lvl5pPr marL="1041669" indent="-16718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235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498902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84" y="1203567"/>
            <a:ext cx="11801538" cy="911744"/>
          </a:xfrm>
        </p:spPr>
        <p:txBody>
          <a:bodyPr/>
          <a:lstStyle>
            <a:lvl1pPr>
              <a:defRPr sz="714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8189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7580" y="2112154"/>
            <a:ext cx="8158957" cy="1817178"/>
          </a:xfrm>
        </p:spPr>
        <p:txBody>
          <a:bodyPr/>
          <a:lstStyle>
            <a:lvl1pPr>
              <a:defRPr sz="5956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05538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7580" y="2112154"/>
            <a:ext cx="8158957" cy="1817178"/>
          </a:xfrm>
        </p:spPr>
        <p:txBody>
          <a:bodyPr/>
          <a:lstStyle>
            <a:lvl1pPr>
              <a:defRPr sz="5956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7172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0235" y="1194169"/>
            <a:ext cx="9983930" cy="911744"/>
          </a:xfrm>
        </p:spPr>
        <p:txBody>
          <a:bodyPr/>
          <a:lstStyle>
            <a:lvl1pPr marL="231649" indent="-231649">
              <a:defRPr sz="5956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18385" y="5093463"/>
            <a:ext cx="5445781" cy="106477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7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7980629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0235" y="2112156"/>
            <a:ext cx="9983930" cy="911744"/>
          </a:xfrm>
        </p:spPr>
        <p:txBody>
          <a:bodyPr/>
          <a:lstStyle>
            <a:lvl1pPr marL="280499" indent="-280499">
              <a:tabLst>
                <a:tab pos="280499" algn="l"/>
              </a:tabLst>
              <a:defRPr sz="5956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18385" y="4837907"/>
            <a:ext cx="5445781" cy="106477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7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2552380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6"/>
          <p:cNvSpPr txBox="1"/>
          <p:nvPr userDrawn="1"/>
        </p:nvSpPr>
        <p:spPr>
          <a:xfrm>
            <a:off x="11624310" y="6540542"/>
            <a:ext cx="617220" cy="326770"/>
          </a:xfrm>
          <a:prstGeom prst="rect">
            <a:avLst/>
          </a:prstGeom>
          <a:noFill/>
        </p:spPr>
        <p:txBody>
          <a:bodyPr lIns="110249" tIns="55125" rIns="110249" bIns="55125" anchor="ctr">
            <a:spAutoFit/>
          </a:bodyPr>
          <a:lstStyle/>
          <a:p>
            <a:pPr algn="ctr">
              <a:defRPr/>
            </a:pPr>
            <a:fld id="{D2FF584B-C88C-4411-984A-6427B0C91A19}" type="slidenum">
              <a:rPr lang="en-US" sz="1400">
                <a:latin typeface="Calibri" pitchFamily="34" charset="0"/>
              </a:rPr>
              <a:pPr algn="ctr">
                <a:defRPr/>
              </a:pPr>
              <a:t>‹#›</a:t>
            </a:fld>
            <a:endParaRPr lang="en-US" sz="1400" dirty="0">
              <a:latin typeface="Calibri" pitchFamily="34" charset="0"/>
            </a:endParaRPr>
          </a:p>
        </p:txBody>
      </p:sp>
      <p:pic>
        <p:nvPicPr>
          <p:cNvPr id="9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595976" y="208831"/>
            <a:ext cx="1397099" cy="904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0484" y="2415017"/>
            <a:ext cx="11799192" cy="927113"/>
          </a:xfrm>
        </p:spPr>
        <p:txBody>
          <a:bodyPr/>
          <a:lstStyle>
            <a:lvl1pPr marL="0" indent="0">
              <a:buNone/>
              <a:defRPr sz="5361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86"/>
            </a:lvl2pPr>
            <a:lvl3pPr marL="226922" indent="0">
              <a:buNone/>
              <a:defRPr/>
            </a:lvl3pPr>
            <a:lvl4pPr marL="453842" indent="0">
              <a:buNone/>
              <a:defRPr/>
            </a:lvl4pPr>
            <a:lvl5pPr marL="6807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0484" y="1203567"/>
            <a:ext cx="11801538" cy="911744"/>
          </a:xfrm>
        </p:spPr>
        <p:txBody>
          <a:bodyPr/>
          <a:lstStyle>
            <a:lvl1pPr>
              <a:defRPr sz="714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6302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99217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88002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68534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67670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2604" y="1205143"/>
            <a:ext cx="11799192" cy="2494144"/>
          </a:xfrm>
          <a:prstGeom prst="rect">
            <a:avLst/>
          </a:prstGeom>
        </p:spPr>
        <p:txBody>
          <a:bodyPr/>
          <a:lstStyle>
            <a:lvl1pPr marL="288379" indent="-288379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7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7302" indent="-27892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7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5681" indent="-288379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8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82603" indent="-226922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8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09523" indent="-226922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8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22639"/>
            <a:ext cx="12344401" cy="627438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73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131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2604" y="1205143"/>
            <a:ext cx="11799192" cy="2494144"/>
          </a:xfrm>
          <a:prstGeom prst="rect">
            <a:avLst/>
          </a:prstGeom>
        </p:spPr>
        <p:txBody>
          <a:bodyPr/>
          <a:lstStyle>
            <a:lvl1pPr marL="288379" indent="-288379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7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7302" indent="-27892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7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5681" indent="-288379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8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82603" indent="-226922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8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09523" indent="-226922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8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95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162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1615028"/>
      </p:ext>
    </p:extLst>
  </p:cSld>
  <p:clrMapOvr>
    <a:masterClrMapping/>
  </p:clrMapOvr>
  <p:transition spd="slow"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p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2621" y="263280"/>
            <a:ext cx="9076300" cy="1090329"/>
          </a:xfrm>
        </p:spPr>
        <p:txBody>
          <a:bodyPr lIns="146125" tIns="91329" rIns="146125" bIns="91329"/>
          <a:lstStyle>
            <a:lvl1pPr>
              <a:lnSpc>
                <a:spcPts val="6253"/>
              </a:lnSpc>
              <a:defRPr sz="5162" baseline="0">
                <a:solidFill>
                  <a:schemeClr val="tx2"/>
                </a:solidFill>
              </a:defRPr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sit.</a:t>
            </a:r>
          </a:p>
        </p:txBody>
      </p:sp>
    </p:spTree>
    <p:extLst>
      <p:ext uri="{BB962C8B-B14F-4D97-AF65-F5344CB8AC3E}">
        <p14:creationId xmlns:p14="http://schemas.microsoft.com/office/powerpoint/2010/main" val="11165550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pt Title/26pt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2607" y="263280"/>
            <a:ext cx="9076300" cy="1090329"/>
          </a:xfrm>
        </p:spPr>
        <p:txBody>
          <a:bodyPr lIns="146304" tIns="91440" rIns="146304" bIns="91440"/>
          <a:lstStyle>
            <a:lvl1pPr>
              <a:lnSpc>
                <a:spcPts val="6253"/>
              </a:lnSpc>
              <a:defRPr sz="4764" baseline="0">
                <a:solidFill>
                  <a:srgbClr val="505050"/>
                </a:solidFill>
              </a:defRPr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72604" y="2112154"/>
            <a:ext cx="9076301" cy="2800074"/>
          </a:xfrm>
        </p:spPr>
        <p:txBody>
          <a:bodyPr/>
          <a:lstStyle>
            <a:lvl1pPr marL="231649" indent="-231649">
              <a:spcBef>
                <a:spcPts val="1191"/>
              </a:spcBef>
              <a:defRPr sz="2581">
                <a:latin typeface="+mn-lt"/>
              </a:defRPr>
            </a:lvl1pPr>
            <a:lvl2pPr marL="685491" indent="-231649">
              <a:spcBef>
                <a:spcPts val="1191"/>
              </a:spcBef>
              <a:buSzPct val="100000"/>
              <a:buFont typeface="Segoe UI" pitchFamily="34" charset="0"/>
              <a:buChar char="‐"/>
              <a:defRPr/>
            </a:lvl2pPr>
            <a:lvl3pPr marL="1139333" indent="-231649">
              <a:spcBef>
                <a:spcPts val="1191"/>
              </a:spcBef>
              <a:buFont typeface="Wingdings" pitchFamily="2" charset="2"/>
              <a:buChar char="§"/>
              <a:defRPr/>
            </a:lvl3pPr>
            <a:lvl4pPr marL="1588446" indent="-340381">
              <a:spcBef>
                <a:spcPts val="1191"/>
              </a:spcBef>
              <a:buFont typeface="+mj-lt"/>
              <a:buAutoNum type="arabicPeriod"/>
              <a:defRPr/>
            </a:lvl4pPr>
            <a:lvl5pPr marL="1931980" indent="-340381">
              <a:spcBef>
                <a:spcPts val="1191"/>
              </a:spcBef>
              <a:buFont typeface="+mj-lt"/>
              <a:buAutoNum type="alphaLcParenR"/>
              <a:defRPr/>
            </a:lvl5pPr>
          </a:lstStyle>
          <a:p>
            <a:pPr lvl="0"/>
            <a:r>
              <a:rPr lang="en-US"/>
              <a:t>Lorem ipsum dolor sit amet, consectetur adipiscing </a:t>
            </a:r>
            <a:br>
              <a:rPr lang="en-US"/>
            </a:br>
            <a:r>
              <a:rPr lang="en-US"/>
              <a:t>elit. Nunc et sagittis ligula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553133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6"/>
          <p:cNvSpPr txBox="1"/>
          <p:nvPr userDrawn="1"/>
        </p:nvSpPr>
        <p:spPr>
          <a:xfrm>
            <a:off x="11624310" y="6540542"/>
            <a:ext cx="617220" cy="326770"/>
          </a:xfrm>
          <a:prstGeom prst="rect">
            <a:avLst/>
          </a:prstGeom>
          <a:noFill/>
        </p:spPr>
        <p:txBody>
          <a:bodyPr lIns="110249" tIns="55125" rIns="110249" bIns="55125" anchor="ctr">
            <a:spAutoFit/>
          </a:bodyPr>
          <a:lstStyle/>
          <a:p>
            <a:pPr algn="ctr">
              <a:defRPr/>
            </a:pPr>
            <a:fld id="{D2FF584B-C88C-4411-984A-6427B0C91A19}" type="slidenum">
              <a:rPr lang="en-US" sz="1400">
                <a:latin typeface="Calibri" pitchFamily="34" charset="0"/>
              </a:rPr>
              <a:pPr algn="ctr">
                <a:defRPr/>
              </a:pPr>
              <a:t>‹#›</a:t>
            </a:fld>
            <a:endParaRPr lang="en-US" sz="1400" dirty="0">
              <a:latin typeface="Calibri" pitchFamily="34" charset="0"/>
            </a:endParaRPr>
          </a:p>
        </p:txBody>
      </p:sp>
      <p:pic>
        <p:nvPicPr>
          <p:cNvPr id="32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95976" y="208831"/>
            <a:ext cx="1397099" cy="904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54983964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724766" y="118678"/>
            <a:ext cx="1397099" cy="904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 userDrawn="1"/>
        </p:nvSpPr>
        <p:spPr>
          <a:xfrm>
            <a:off x="11745520" y="6564471"/>
            <a:ext cx="615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5B66DB6-D71E-4B3E-9AE0-4919FDE04E8D}" type="slidenum">
              <a:rPr lang="en-US" sz="1100" smtClean="0">
                <a:solidFill>
                  <a:schemeClr val="tx1"/>
                </a:solidFill>
              </a:rPr>
              <a:t>‹#›</a:t>
            </a:fld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72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68046" y="480604"/>
            <a:ext cx="1797703" cy="385500"/>
          </a:xfrm>
          <a:prstGeom prst="rect">
            <a:avLst/>
          </a:prstGeom>
        </p:spPr>
      </p:pic>
      <p:pic>
        <p:nvPicPr>
          <p:cNvPr id="6" name="TechEd 2014 logo whit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128" y="445950"/>
            <a:ext cx="2943374" cy="12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345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" y="1022"/>
            <a:ext cx="12344399" cy="6948032"/>
          </a:xfrm>
          <a:prstGeom prst="rect">
            <a:avLst/>
          </a:prstGeom>
        </p:spPr>
      </p:pic>
      <p:sp>
        <p:nvSpPr>
          <p:cNvPr id="14" name="Dark gradation bottom"/>
          <p:cNvSpPr/>
          <p:nvPr userDrawn="1"/>
        </p:nvSpPr>
        <p:spPr bwMode="gray">
          <a:xfrm flipV="1">
            <a:off x="1" y="-4"/>
            <a:ext cx="12354607" cy="695007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3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1526" tIns="145221" rIns="181526" bIns="1452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25623">
              <a:lnSpc>
                <a:spcPct val="90000"/>
              </a:lnSpc>
            </a:pPr>
            <a:endParaRPr lang="en-US" sz="238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  <a:sym typeface="Arial"/>
              <a:rtl val="0"/>
            </a:endParaRPr>
          </a:p>
        </p:txBody>
      </p:sp>
      <p:sp>
        <p:nvSpPr>
          <p:cNvPr id="19" name="Dark gradation top"/>
          <p:cNvSpPr/>
          <p:nvPr userDrawn="1"/>
        </p:nvSpPr>
        <p:spPr bwMode="gray">
          <a:xfrm>
            <a:off x="0" y="-1022"/>
            <a:ext cx="12354606" cy="695007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1526" tIns="145221" rIns="181526" bIns="1452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25623">
              <a:lnSpc>
                <a:spcPct val="90000"/>
              </a:lnSpc>
            </a:pPr>
            <a:endParaRPr lang="en-US" sz="238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  <a:sym typeface="Arial"/>
              <a:rtl val="0"/>
            </a:endParaRPr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272605" y="2112154"/>
            <a:ext cx="6353411" cy="3634356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1526" tIns="145221" rIns="181526" bIns="1452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25623">
              <a:lnSpc>
                <a:spcPct val="90000"/>
              </a:lnSpc>
            </a:pPr>
            <a:endParaRPr lang="en-US" sz="238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  <a:sym typeface="Arial"/>
              <a:rtl val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71029" y="2112155"/>
            <a:ext cx="6354987" cy="2089753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956" spc="-100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72605" y="4201910"/>
            <a:ext cx="6353411" cy="154459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7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54940" y="6143152"/>
            <a:ext cx="1541434" cy="330546"/>
          </a:xfrm>
          <a:prstGeom prst="rect">
            <a:avLst/>
          </a:prstGeom>
        </p:spPr>
      </p:pic>
      <p:pic>
        <p:nvPicPr>
          <p:cNvPr id="12" name="TechEd 2014 logo whit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99" y="445950"/>
            <a:ext cx="2943374" cy="12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8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494" y="3929327"/>
            <a:ext cx="6351835" cy="181875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7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2669" y="2103711"/>
            <a:ext cx="8168607" cy="1825622"/>
          </a:xfrm>
          <a:noFill/>
        </p:spPr>
        <p:txBody>
          <a:bodyPr lIns="146304" tIns="91440" rIns="146304" bIns="91440" anchor="t" anchorCtr="0"/>
          <a:lstStyle>
            <a:lvl1pPr>
              <a:defRPr sz="5956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TechEd 2014 logo 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70599" y="445950"/>
            <a:ext cx="2943374" cy="1274859"/>
          </a:xfrm>
          <a:prstGeom prst="rect">
            <a:avLst/>
          </a:prstGeom>
        </p:spPr>
      </p:pic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54940" y="6143152"/>
            <a:ext cx="1541434" cy="33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7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72604" y="2112154"/>
            <a:ext cx="8168672" cy="363435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1526" tIns="145221" rIns="181526" bIns="1452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25623">
              <a:lnSpc>
                <a:spcPct val="90000"/>
              </a:lnSpc>
            </a:pPr>
            <a:endParaRPr lang="en-US" sz="238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  <a:sym typeface="Arial"/>
              <a:rtl val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2669" y="2112169"/>
            <a:ext cx="8168607" cy="1817165"/>
          </a:xfrm>
          <a:noFill/>
        </p:spPr>
        <p:txBody>
          <a:bodyPr lIns="146304" tIns="91440" rIns="146304" bIns="91440" anchor="t" anchorCtr="0"/>
          <a:lstStyle>
            <a:lvl1pPr>
              <a:defRPr sz="5956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2668" y="3930649"/>
            <a:ext cx="8168608" cy="1816390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73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940" y="6143152"/>
            <a:ext cx="1541434" cy="330546"/>
          </a:xfrm>
          <a:prstGeom prst="rect">
            <a:avLst/>
          </a:prstGeom>
        </p:spPr>
      </p:pic>
      <p:pic>
        <p:nvPicPr>
          <p:cNvPr id="10" name="TechEd 2014 logo whit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70599" y="445950"/>
            <a:ext cx="2943374" cy="12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8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34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image" Target="../media/image6.png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image" Target="../media/image5.png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3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17220" y="278325"/>
            <a:ext cx="11109960" cy="1158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0249" tIns="55125" rIns="110249" bIns="551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17220" y="1621685"/>
            <a:ext cx="11109960" cy="458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0249" tIns="55125" rIns="110249" bIns="551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" y="6441690"/>
            <a:ext cx="2880360" cy="370027"/>
          </a:xfrm>
          <a:prstGeom prst="rect">
            <a:avLst/>
          </a:prstGeom>
        </p:spPr>
        <p:txBody>
          <a:bodyPr vert="horz" lIns="110249" tIns="55125" rIns="110249" bIns="55125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33C36AE-1F22-4034-AC38-1EF7C2E753D1}" type="datetimeFigureOut">
              <a:rPr lang="en-US"/>
              <a:pPr>
                <a:defRPr/>
              </a:pPr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17670" y="6441690"/>
            <a:ext cx="3909060" cy="370027"/>
          </a:xfrm>
          <a:prstGeom prst="rect">
            <a:avLst/>
          </a:prstGeom>
        </p:spPr>
        <p:txBody>
          <a:bodyPr vert="horz" lIns="110249" tIns="55125" rIns="110249" bIns="55125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6820" y="6441690"/>
            <a:ext cx="2880360" cy="370027"/>
          </a:xfrm>
          <a:prstGeom prst="rect">
            <a:avLst/>
          </a:prstGeom>
        </p:spPr>
        <p:txBody>
          <a:bodyPr vert="horz" lIns="110249" tIns="55125" rIns="110249" bIns="55125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19164D7-1688-4482-BCBF-BB84A53684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MSIPCM715c45b2a8ba43a8cb59eb78" descr="{&quot;HashCode&quot;:-1330317080,&quot;Placement&quot;:&quot;Footer&quot;,&quot;Top&quot;:529.2843,&quot;Left&quot;:0.0,&quot;SlideWidth&quot;:972,&quot;SlideHeight&quot;:547}"/>
          <p:cNvSpPr txBox="1"/>
          <p:nvPr userDrawn="1"/>
        </p:nvSpPr>
        <p:spPr>
          <a:xfrm>
            <a:off x="0" y="6721911"/>
            <a:ext cx="1228569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Calibri"/>
              </a:rPr>
              <a:t>Sensitivity: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95" r:id="rId4"/>
    <p:sldLayoutId id="2147483698" r:id="rId5"/>
  </p:sldLayoutIdLst>
  <p:transition>
    <p:fade thruBlk="1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</a:defRPr>
      </a:lvl5pPr>
      <a:lvl6pPr marL="551246" algn="ctr" rtl="0" fontAlgn="base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</a:defRPr>
      </a:lvl6pPr>
      <a:lvl7pPr marL="1102492" algn="ctr" rtl="0" fontAlgn="base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</a:defRPr>
      </a:lvl7pPr>
      <a:lvl8pPr marL="1653738" algn="ctr" rtl="0" fontAlgn="base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</a:defRPr>
      </a:lvl8pPr>
      <a:lvl9pPr marL="2204984" algn="ctr" rtl="0" fontAlgn="base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</a:defRPr>
      </a:lvl9pPr>
    </p:titleStyle>
    <p:bodyStyle>
      <a:lvl1pPr marL="413435" indent="-41343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1pPr>
      <a:lvl2pPr marL="895775" indent="-34452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8115" indent="-27562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29361" indent="-27562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80607" indent="-27562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31853" indent="-275623" algn="l" defTabSz="110249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83099" indent="-275623" algn="l" defTabSz="110249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34345" indent="-275623" algn="l" defTabSz="110249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5591" indent="-275623" algn="l" defTabSz="110249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249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1246" algn="l" defTabSz="110249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02492" algn="l" defTabSz="110249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53738" algn="l" defTabSz="110249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04984" algn="l" defTabSz="110249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56230" algn="l" defTabSz="110249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7476" algn="l" defTabSz="110249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58722" algn="l" defTabSz="110249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09968" algn="l" defTabSz="110249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606" y="293398"/>
            <a:ext cx="11801538" cy="91174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2607" y="1205144"/>
            <a:ext cx="11799189" cy="228005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52164" y="1932195"/>
            <a:ext cx="4270705" cy="406320"/>
          </a:xfrm>
          <a:prstGeom prst="rect">
            <a:avLst/>
          </a:prstGeom>
        </p:spPr>
      </p:pic>
      <p:sp>
        <p:nvSpPr>
          <p:cNvPr id="3" name="MSIPCM25124f71a2114c85ad66747d" descr="{&quot;HashCode&quot;:-1330317080,&quot;Placement&quot;:&quot;Footer&quot;,&quot;Top&quot;:529.2843,&quot;Left&quot;:0.0,&quot;SlideWidth&quot;:972,&quot;SlideHeight&quot;:547}"/>
          <p:cNvSpPr txBox="1"/>
          <p:nvPr userDrawn="1"/>
        </p:nvSpPr>
        <p:spPr>
          <a:xfrm>
            <a:off x="0" y="6721911"/>
            <a:ext cx="1228569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latin typeface="Calibri"/>
              </a:rPr>
              <a:t>Sensitivity: Confidential</a:t>
            </a:r>
            <a:endParaRPr lang="en-US" sz="800" dirty="0" err="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898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transition>
    <p:fade/>
  </p:transition>
  <p:txStyles>
    <p:titleStyle>
      <a:lvl1pPr algn="l" defTabSz="925891" rtl="0" eaLnBrk="1" latinLnBrk="0" hangingPunct="1">
        <a:lnSpc>
          <a:spcPct val="90000"/>
        </a:lnSpc>
        <a:spcBef>
          <a:spcPct val="0"/>
        </a:spcBef>
        <a:buNone/>
        <a:defRPr lang="en-US" sz="5361" b="0" kern="1200" cap="none" spc="-10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0381" marR="0" indent="-340381" algn="l" defTabSz="92589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397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9909" marR="0" indent="-239528" algn="l" defTabSz="92589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8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4224" marR="0" indent="-226922" algn="l" defTabSz="92589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238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1144" marR="0" indent="-226922" algn="l" defTabSz="92589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8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48066" marR="0" indent="-226922" algn="l" defTabSz="92589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37"/>
        </a:buBlip>
        <a:tabLst/>
        <a:defRPr sz="198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46200" indent="-231474" algn="l" defTabSz="925891" rtl="0" eaLnBrk="1" latinLnBrk="0" hangingPunct="1">
        <a:spcBef>
          <a:spcPct val="20000"/>
        </a:spcBef>
        <a:buFont typeface="Arial" pitchFamily="34" charset="0"/>
        <a:buChar char="•"/>
        <a:defRPr sz="1986" kern="1200">
          <a:solidFill>
            <a:schemeClr val="tx1"/>
          </a:solidFill>
          <a:latin typeface="+mn-lt"/>
          <a:ea typeface="+mn-ea"/>
          <a:cs typeface="+mn-cs"/>
        </a:defRPr>
      </a:lvl6pPr>
      <a:lvl7pPr marL="3009146" indent="-231474" algn="l" defTabSz="925891" rtl="0" eaLnBrk="1" latinLnBrk="0" hangingPunct="1">
        <a:spcBef>
          <a:spcPct val="20000"/>
        </a:spcBef>
        <a:buFont typeface="Arial" pitchFamily="34" charset="0"/>
        <a:buChar char="•"/>
        <a:defRPr sz="1986" kern="1200">
          <a:solidFill>
            <a:schemeClr val="tx1"/>
          </a:solidFill>
          <a:latin typeface="+mn-lt"/>
          <a:ea typeface="+mn-ea"/>
          <a:cs typeface="+mn-cs"/>
        </a:defRPr>
      </a:lvl7pPr>
      <a:lvl8pPr marL="3472092" indent="-231474" algn="l" defTabSz="925891" rtl="0" eaLnBrk="1" latinLnBrk="0" hangingPunct="1">
        <a:spcBef>
          <a:spcPct val="20000"/>
        </a:spcBef>
        <a:buFont typeface="Arial" pitchFamily="34" charset="0"/>
        <a:buChar char="•"/>
        <a:defRPr sz="1986" kern="1200">
          <a:solidFill>
            <a:schemeClr val="tx1"/>
          </a:solidFill>
          <a:latin typeface="+mn-lt"/>
          <a:ea typeface="+mn-ea"/>
          <a:cs typeface="+mn-cs"/>
        </a:defRPr>
      </a:lvl8pPr>
      <a:lvl9pPr marL="3935038" indent="-231474" algn="l" defTabSz="925891" rtl="0" eaLnBrk="1" latinLnBrk="0" hangingPunct="1">
        <a:spcBef>
          <a:spcPct val="20000"/>
        </a:spcBef>
        <a:buFont typeface="Arial" pitchFamily="34" charset="0"/>
        <a:buChar char="•"/>
        <a:defRPr sz="198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25891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1pPr>
      <a:lvl2pPr marL="462946" algn="l" defTabSz="925891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2pPr>
      <a:lvl3pPr marL="925891" algn="l" defTabSz="925891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3pPr>
      <a:lvl4pPr marL="1388837" algn="l" defTabSz="925891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4pPr>
      <a:lvl5pPr marL="1851782" algn="l" defTabSz="925891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5pPr>
      <a:lvl6pPr marL="2314729" algn="l" defTabSz="925891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6pPr>
      <a:lvl7pPr marL="2777674" algn="l" defTabSz="925891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7pPr>
      <a:lvl8pPr marL="3240618" algn="l" defTabSz="925891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8pPr>
      <a:lvl9pPr marL="3703566" algn="l" defTabSz="925891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solutions@valuemomentum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-31559"/>
            <a:ext cx="12487994" cy="70163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76200" y="-30163"/>
            <a:ext cx="7543800" cy="2352697"/>
          </a:xfrm>
          <a:prstGeom prst="rect">
            <a:avLst/>
          </a:prstGeom>
          <a:solidFill>
            <a:schemeClr val="accent5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" y="46038"/>
            <a:ext cx="8305800" cy="1752600"/>
          </a:xfrm>
          <a:prstGeom prst="rect">
            <a:avLst/>
          </a:prstGeom>
        </p:spPr>
        <p:txBody>
          <a:bodyPr lIns="0" tIns="0" rIns="0" bIns="55125" anchor="t"/>
          <a:lstStyle>
            <a:defPPr>
              <a:defRPr lang="en-US"/>
            </a:defPPr>
            <a:lvl1pPr eaLnBrk="0" hangingPunct="0">
              <a:lnSpc>
                <a:spcPts val="4823"/>
              </a:lnSpc>
              <a:spcBef>
                <a:spcPts val="0"/>
              </a:spcBef>
              <a:spcAft>
                <a:spcPts val="1206"/>
              </a:spcAft>
              <a:defRPr sz="5100" b="1">
                <a:ln w="1905"/>
                <a:solidFill>
                  <a:schemeClr val="bg1"/>
                </a:solidFill>
                <a:latin typeface="Arial"/>
                <a:ea typeface="Segoe UI" panose="020B0502040204020203" pitchFamily="34" charset="0"/>
                <a:cs typeface="Arial"/>
              </a:defRPr>
            </a:lvl1pPr>
            <a:lvl2pPr algn="ctr" eaLnBrk="0" hangingPunct="0">
              <a:defRPr sz="4400">
                <a:latin typeface="Calibri" pitchFamily="34" charset="0"/>
              </a:defRPr>
            </a:lvl2pPr>
            <a:lvl3pPr algn="ctr" eaLnBrk="0" hangingPunct="0">
              <a:defRPr sz="4400">
                <a:latin typeface="Calibri" pitchFamily="34" charset="0"/>
              </a:defRPr>
            </a:lvl3pPr>
            <a:lvl4pPr algn="ctr" eaLnBrk="0" hangingPunct="0">
              <a:defRPr sz="4400">
                <a:latin typeface="Calibri" pitchFamily="34" charset="0"/>
              </a:defRPr>
            </a:lvl4pPr>
            <a:lvl5pPr algn="ctr" eaLnBrk="0" hangingPunct="0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32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Segoe UI Light" panose="020B0502040204020203" pitchFamily="34" charset="0"/>
              </a:rPr>
              <a:t>Production Feed Umbrella QA Strategy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32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Segoe UI" pitchFamily="34" charset="0"/>
              </a:rPr>
              <a:t>27</a:t>
            </a:r>
            <a:r>
              <a:rPr lang="en-US" sz="3200" baseline="300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Segoe UI" pitchFamily="34" charset="0"/>
              </a:rPr>
              <a:t>th</a:t>
            </a:r>
            <a:r>
              <a:rPr lang="en-US" sz="32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Segoe UI" pitchFamily="34" charset="0"/>
              </a:rPr>
              <a:t> July 2018</a:t>
            </a:r>
            <a:endParaRPr 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Segoe UI" pitchFamily="34" charset="0"/>
            </a:endParaRPr>
          </a:p>
          <a:p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itchFamily="34" charset="0"/>
              <a:cs typeface="Segoe UI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6218237"/>
            <a:ext cx="3225800" cy="127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2641600" y="6446837"/>
            <a:ext cx="3225800" cy="12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852" y="4618037"/>
            <a:ext cx="1877148" cy="117888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590800" y="4716111"/>
            <a:ext cx="2686442" cy="9881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143" y="4102262"/>
            <a:ext cx="3449857" cy="18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4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7281" y="16292"/>
            <a:ext cx="12333122" cy="6943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80" y="483677"/>
            <a:ext cx="11194883" cy="64382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9864" y="6037540"/>
            <a:ext cx="1151472" cy="736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990" y="6693602"/>
            <a:ext cx="3222852" cy="1268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161" y="258788"/>
            <a:ext cx="1101574" cy="71654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648277" y="304800"/>
            <a:ext cx="13138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20559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Topics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6781800" y="2179637"/>
            <a:ext cx="5105400" cy="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858000" y="2941637"/>
            <a:ext cx="5029200" cy="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503237"/>
            <a:ext cx="323677" cy="30406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648277" y="1493837"/>
            <a:ext cx="5238923" cy="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58000" y="3779837"/>
            <a:ext cx="5029200" cy="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 bwMode="auto">
          <a:xfrm>
            <a:off x="6648277" y="-194444"/>
            <a:ext cx="6246336" cy="4206849"/>
          </a:xfrm>
          <a:prstGeom prst="roundRect">
            <a:avLst>
              <a:gd name="adj" fmla="val 1649"/>
            </a:avLst>
          </a:prstGeom>
          <a:noFill/>
          <a:ln w="3175">
            <a:noFill/>
          </a:ln>
        </p:spPr>
        <p:txBody>
          <a:bodyPr anchor="ctr"/>
          <a:lstStyle/>
          <a:p>
            <a:pPr marL="120650">
              <a:spcBef>
                <a:spcPts val="200"/>
              </a:spcBef>
              <a:spcAft>
                <a:spcPts val="200"/>
              </a:spcAft>
              <a:buClr>
                <a:srgbClr val="C00000"/>
              </a:buClr>
              <a:buSzPct val="80000"/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650">
              <a:spcBef>
                <a:spcPts val="200"/>
              </a:spcBef>
              <a:spcAft>
                <a:spcPts val="200"/>
              </a:spcAft>
              <a:buClr>
                <a:srgbClr val="C00000"/>
              </a:buClr>
              <a:buSzPct val="80000"/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650">
              <a:spcBef>
                <a:spcPts val="200"/>
              </a:spcBef>
              <a:spcAft>
                <a:spcPts val="200"/>
              </a:spcAft>
              <a:buClr>
                <a:srgbClr val="C00000"/>
              </a:buClr>
              <a:buSzPct val="80000"/>
              <a:defRPr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650">
              <a:spcBef>
                <a:spcPts val="200"/>
              </a:spcBef>
              <a:spcAft>
                <a:spcPts val="200"/>
              </a:spcAft>
              <a:buClr>
                <a:srgbClr val="C00000"/>
              </a:buClr>
              <a:buSzPct val="80000"/>
              <a:defRPr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650">
              <a:spcBef>
                <a:spcPts val="200"/>
              </a:spcBef>
              <a:spcAft>
                <a:spcPts val="200"/>
              </a:spcAft>
              <a:buClr>
                <a:srgbClr val="C00000"/>
              </a:buClr>
              <a:buSzPct val="80000"/>
              <a:defRPr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Umbrella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QA Test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Challenges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650">
              <a:spcBef>
                <a:spcPts val="200"/>
              </a:spcBef>
              <a:spcAft>
                <a:spcPts val="200"/>
              </a:spcAft>
              <a:buClr>
                <a:srgbClr val="C00000"/>
              </a:buClr>
              <a:buSzPct val="80000"/>
              <a:defRPr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650">
              <a:spcBef>
                <a:spcPts val="200"/>
              </a:spcBef>
              <a:spcAft>
                <a:spcPts val="200"/>
              </a:spcAft>
              <a:buClr>
                <a:srgbClr val="C00000"/>
              </a:buClr>
              <a:buSzPct val="80000"/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data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provisioning Existing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 &amp; Proposed</a:t>
            </a:r>
          </a:p>
          <a:p>
            <a:pPr marL="120650">
              <a:spcBef>
                <a:spcPts val="200"/>
              </a:spcBef>
              <a:spcAft>
                <a:spcPts val="200"/>
              </a:spcAft>
              <a:buClr>
                <a:srgbClr val="C00000"/>
              </a:buClr>
              <a:buSzPct val="80000"/>
              <a:defRPr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650">
              <a:spcBef>
                <a:spcPts val="200"/>
              </a:spcBef>
              <a:spcAft>
                <a:spcPts val="200"/>
              </a:spcAft>
              <a:buClr>
                <a:srgbClr val="C00000"/>
              </a:buClr>
              <a:buSzPct val="80000"/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Proposed Test data Strategies</a:t>
            </a:r>
          </a:p>
          <a:p>
            <a:pPr marL="120650">
              <a:spcBef>
                <a:spcPts val="200"/>
              </a:spcBef>
              <a:spcAft>
                <a:spcPts val="200"/>
              </a:spcAft>
              <a:buClr>
                <a:srgbClr val="C00000"/>
              </a:buClr>
              <a:buSzPct val="80000"/>
              <a:defRPr/>
            </a:pP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650">
              <a:spcBef>
                <a:spcPts val="200"/>
              </a:spcBef>
              <a:spcAft>
                <a:spcPts val="200"/>
              </a:spcAft>
              <a:buClr>
                <a:srgbClr val="C00000"/>
              </a:buClr>
              <a:buSzPct val="80000"/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Proposed Strategy for Automated Test data updates in Regression suite</a:t>
            </a:r>
          </a:p>
          <a:p>
            <a:pPr marL="120650">
              <a:spcBef>
                <a:spcPts val="200"/>
              </a:spcBef>
              <a:spcAft>
                <a:spcPts val="200"/>
              </a:spcAft>
              <a:buClr>
                <a:srgbClr val="C00000"/>
              </a:buClr>
              <a:buSzPct val="80000"/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0650">
              <a:spcBef>
                <a:spcPts val="200"/>
              </a:spcBef>
              <a:spcAft>
                <a:spcPts val="200"/>
              </a:spcAft>
              <a:buClr>
                <a:srgbClr val="C00000"/>
              </a:buClr>
              <a:buSzPct val="80000"/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 for Implementing Production Feed Strategy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	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84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 descr="VAM ppt images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731837"/>
            <a:ext cx="9935818" cy="268206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228600" y="225865"/>
            <a:ext cx="9906000" cy="5614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10800" lvl="1">
              <a:lnSpc>
                <a:spcPct val="120000"/>
              </a:lnSpc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1" eaLnBrk="0" hangingPunct="0"/>
            <a:r>
              <a:rPr lang="en-US" sz="2800" b="0" dirty="0" smtClean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Umbrella QA Test data Challenges</a:t>
            </a:r>
            <a:endParaRPr lang="en-US" sz="2800" b="0" dirty="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4415" y="1237942"/>
            <a:ext cx="11346968" cy="609600"/>
            <a:chOff x="384415" y="1265237"/>
            <a:chExt cx="11346968" cy="609600"/>
          </a:xfrm>
        </p:grpSpPr>
        <p:sp>
          <p:nvSpPr>
            <p:cNvPr id="5" name="Freeform 4"/>
            <p:cNvSpPr/>
            <p:nvPr/>
          </p:nvSpPr>
          <p:spPr>
            <a:xfrm>
              <a:off x="384415" y="1265237"/>
              <a:ext cx="3425585" cy="609600"/>
            </a:xfrm>
            <a:custGeom>
              <a:avLst/>
              <a:gdLst>
                <a:gd name="connsiteX0" fmla="*/ 0 w 4161345"/>
                <a:gd name="connsiteY0" fmla="*/ 0 h 609600"/>
                <a:gd name="connsiteX1" fmla="*/ 3856545 w 4161345"/>
                <a:gd name="connsiteY1" fmla="*/ 0 h 609600"/>
                <a:gd name="connsiteX2" fmla="*/ 4161345 w 4161345"/>
                <a:gd name="connsiteY2" fmla="*/ 304800 h 609600"/>
                <a:gd name="connsiteX3" fmla="*/ 3856545 w 4161345"/>
                <a:gd name="connsiteY3" fmla="*/ 609600 h 609600"/>
                <a:gd name="connsiteX4" fmla="*/ 0 w 4161345"/>
                <a:gd name="connsiteY4" fmla="*/ 609600 h 609600"/>
                <a:gd name="connsiteX5" fmla="*/ 304800 w 4161345"/>
                <a:gd name="connsiteY5" fmla="*/ 304800 h 609600"/>
                <a:gd name="connsiteX6" fmla="*/ 0 w 4161345"/>
                <a:gd name="connsiteY6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1345" h="609600">
                  <a:moveTo>
                    <a:pt x="0" y="0"/>
                  </a:moveTo>
                  <a:lnTo>
                    <a:pt x="3856545" y="0"/>
                  </a:lnTo>
                  <a:lnTo>
                    <a:pt x="4161345" y="304800"/>
                  </a:lnTo>
                  <a:lnTo>
                    <a:pt x="3856545" y="609600"/>
                  </a:lnTo>
                  <a:lnTo>
                    <a:pt x="0" y="609600"/>
                  </a:lnTo>
                  <a:lnTo>
                    <a:pt x="30480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814" tIns="36005" rIns="340805" bIns="3600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solidFill>
                    <a:schemeClr val="tx1"/>
                  </a:solidFill>
                </a:rPr>
                <a:t>Areas of Concerns</a:t>
              </a:r>
              <a:endParaRPr lang="en-US" sz="2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4343400" y="1265237"/>
              <a:ext cx="3261773" cy="609600"/>
            </a:xfrm>
            <a:custGeom>
              <a:avLst/>
              <a:gdLst>
                <a:gd name="connsiteX0" fmla="*/ 0 w 4161345"/>
                <a:gd name="connsiteY0" fmla="*/ 0 h 609600"/>
                <a:gd name="connsiteX1" fmla="*/ 3856545 w 4161345"/>
                <a:gd name="connsiteY1" fmla="*/ 0 h 609600"/>
                <a:gd name="connsiteX2" fmla="*/ 4161345 w 4161345"/>
                <a:gd name="connsiteY2" fmla="*/ 304800 h 609600"/>
                <a:gd name="connsiteX3" fmla="*/ 3856545 w 4161345"/>
                <a:gd name="connsiteY3" fmla="*/ 609600 h 609600"/>
                <a:gd name="connsiteX4" fmla="*/ 0 w 4161345"/>
                <a:gd name="connsiteY4" fmla="*/ 609600 h 609600"/>
                <a:gd name="connsiteX5" fmla="*/ 304800 w 4161345"/>
                <a:gd name="connsiteY5" fmla="*/ 304800 h 609600"/>
                <a:gd name="connsiteX6" fmla="*/ 0 w 4161345"/>
                <a:gd name="connsiteY6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1345" h="609600">
                  <a:moveTo>
                    <a:pt x="0" y="0"/>
                  </a:moveTo>
                  <a:lnTo>
                    <a:pt x="3856545" y="0"/>
                  </a:lnTo>
                  <a:lnTo>
                    <a:pt x="4161345" y="304800"/>
                  </a:lnTo>
                  <a:lnTo>
                    <a:pt x="3856545" y="609600"/>
                  </a:lnTo>
                  <a:lnTo>
                    <a:pt x="0" y="609600"/>
                  </a:lnTo>
                  <a:lnTo>
                    <a:pt x="30480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814" tIns="36005" rIns="340805" bIns="3600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solidFill>
                    <a:schemeClr val="tx1"/>
                  </a:solidFill>
                </a:rPr>
                <a:t>Follow-up Tasks</a:t>
              </a:r>
              <a:endParaRPr lang="en-US" sz="2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8153400" y="1265237"/>
              <a:ext cx="3577983" cy="609600"/>
            </a:xfrm>
            <a:custGeom>
              <a:avLst/>
              <a:gdLst>
                <a:gd name="connsiteX0" fmla="*/ 0 w 4161345"/>
                <a:gd name="connsiteY0" fmla="*/ 0 h 609600"/>
                <a:gd name="connsiteX1" fmla="*/ 3856545 w 4161345"/>
                <a:gd name="connsiteY1" fmla="*/ 0 h 609600"/>
                <a:gd name="connsiteX2" fmla="*/ 4161345 w 4161345"/>
                <a:gd name="connsiteY2" fmla="*/ 304800 h 609600"/>
                <a:gd name="connsiteX3" fmla="*/ 3856545 w 4161345"/>
                <a:gd name="connsiteY3" fmla="*/ 609600 h 609600"/>
                <a:gd name="connsiteX4" fmla="*/ 0 w 4161345"/>
                <a:gd name="connsiteY4" fmla="*/ 609600 h 609600"/>
                <a:gd name="connsiteX5" fmla="*/ 304800 w 4161345"/>
                <a:gd name="connsiteY5" fmla="*/ 304800 h 609600"/>
                <a:gd name="connsiteX6" fmla="*/ 0 w 4161345"/>
                <a:gd name="connsiteY6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1345" h="609600">
                  <a:moveTo>
                    <a:pt x="0" y="0"/>
                  </a:moveTo>
                  <a:lnTo>
                    <a:pt x="3856545" y="0"/>
                  </a:lnTo>
                  <a:lnTo>
                    <a:pt x="4161345" y="304800"/>
                  </a:lnTo>
                  <a:lnTo>
                    <a:pt x="3856545" y="609600"/>
                  </a:lnTo>
                  <a:lnTo>
                    <a:pt x="0" y="609600"/>
                  </a:lnTo>
                  <a:lnTo>
                    <a:pt x="30480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814" tIns="36005" rIns="340805" bIns="3600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Recommended Process</a:t>
              </a:r>
              <a:endParaRPr lang="en-US" sz="2000" kern="1200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417272" y="1999942"/>
            <a:ext cx="369752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Regression </a:t>
            </a:r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Tests are utilizing Synthetic test data which is generated through automation with substantial manual intervention, it is taking  considerable amount of time .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29100" y="2014278"/>
            <a:ext cx="36195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Team to review the </a:t>
            </a:r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current Synthetic test data generation process and </a:t>
            </a:r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optimize the process to reduce time for Test data creation. 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58834" y="1999942"/>
            <a:ext cx="38331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Team to review the Test data requirements at regular intervals w.r.t. changing requirements and generate Te</a:t>
            </a:r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st data accordingly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4895" y="3650773"/>
            <a:ext cx="32784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Regression 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automated </a:t>
            </a:r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tests should utilize Production tests data feed in QA environments.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40008" y="3616751"/>
            <a:ext cx="41529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Team to review the Test data requirements for current regression suite and come up with a Strategy to utilize Production data feed.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66086" y="3605215"/>
            <a:ext cx="32997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Team to review the varying Test data requirements and align their Strategy to incorporate the changes. 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7200" y="5015930"/>
            <a:ext cx="36384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Test data identification from Production feed in lower environments for specific requirements &amp; test cases should be automated</a:t>
            </a:r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47082" y="5015930"/>
            <a:ext cx="34671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Team to automate Test data segregation and updating test data sets for the automation suite. 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09176" y="4959330"/>
            <a:ext cx="36807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Team to review the new test data requirements at regular intervals and automate segregation and updation in the automation suite. 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" y="3320405"/>
            <a:ext cx="1188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10567" y="4694237"/>
            <a:ext cx="1188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52400" y="6370637"/>
            <a:ext cx="1188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52400" y="1951037"/>
            <a:ext cx="1188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5988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 descr="VAM ppt images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731837"/>
            <a:ext cx="9935818" cy="268206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228600" y="225865"/>
            <a:ext cx="9906000" cy="5614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10800" lvl="1">
              <a:lnSpc>
                <a:spcPct val="120000"/>
              </a:lnSpc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1" eaLnBrk="0" hangingPunct="0"/>
            <a:r>
              <a:rPr lang="en-US" sz="2800" b="0" dirty="0" smtClean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Test data Provisioning E</a:t>
            </a:r>
            <a:r>
              <a:rPr lang="en-US" sz="2800" b="0" dirty="0" smtClean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xisting </a:t>
            </a:r>
            <a:r>
              <a:rPr lang="en-US" sz="2800" b="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</a:t>
            </a:r>
            <a:r>
              <a:rPr lang="en-US" sz="2800" b="0" dirty="0" smtClean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rocess &amp; Proposed</a:t>
            </a:r>
            <a:endParaRPr lang="en-US" sz="2800" b="0" dirty="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4415" y="1112837"/>
            <a:ext cx="11346968" cy="609600"/>
            <a:chOff x="384415" y="1265237"/>
            <a:chExt cx="11346968" cy="609600"/>
          </a:xfrm>
        </p:grpSpPr>
        <p:sp>
          <p:nvSpPr>
            <p:cNvPr id="5" name="Freeform 4"/>
            <p:cNvSpPr/>
            <p:nvPr/>
          </p:nvSpPr>
          <p:spPr>
            <a:xfrm>
              <a:off x="384415" y="1265237"/>
              <a:ext cx="4644785" cy="609600"/>
            </a:xfrm>
            <a:custGeom>
              <a:avLst/>
              <a:gdLst>
                <a:gd name="connsiteX0" fmla="*/ 0 w 4161345"/>
                <a:gd name="connsiteY0" fmla="*/ 0 h 609600"/>
                <a:gd name="connsiteX1" fmla="*/ 3856545 w 4161345"/>
                <a:gd name="connsiteY1" fmla="*/ 0 h 609600"/>
                <a:gd name="connsiteX2" fmla="*/ 4161345 w 4161345"/>
                <a:gd name="connsiteY2" fmla="*/ 304800 h 609600"/>
                <a:gd name="connsiteX3" fmla="*/ 3856545 w 4161345"/>
                <a:gd name="connsiteY3" fmla="*/ 609600 h 609600"/>
                <a:gd name="connsiteX4" fmla="*/ 0 w 4161345"/>
                <a:gd name="connsiteY4" fmla="*/ 609600 h 609600"/>
                <a:gd name="connsiteX5" fmla="*/ 304800 w 4161345"/>
                <a:gd name="connsiteY5" fmla="*/ 304800 h 609600"/>
                <a:gd name="connsiteX6" fmla="*/ 0 w 4161345"/>
                <a:gd name="connsiteY6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1345" h="609600">
                  <a:moveTo>
                    <a:pt x="0" y="0"/>
                  </a:moveTo>
                  <a:lnTo>
                    <a:pt x="3856545" y="0"/>
                  </a:lnTo>
                  <a:lnTo>
                    <a:pt x="4161345" y="304800"/>
                  </a:lnTo>
                  <a:lnTo>
                    <a:pt x="3856545" y="609600"/>
                  </a:lnTo>
                  <a:lnTo>
                    <a:pt x="0" y="609600"/>
                  </a:lnTo>
                  <a:lnTo>
                    <a:pt x="30480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814" tIns="36005" rIns="340805" bIns="3600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smtClean="0">
                  <a:solidFill>
                    <a:schemeClr val="tx1"/>
                  </a:solidFill>
                </a:rPr>
                <a:t>Test Data Process (Present-day)</a:t>
              </a:r>
              <a:endParaRPr lang="en-US" sz="2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5100830" y="1265237"/>
              <a:ext cx="6630553" cy="609600"/>
            </a:xfrm>
            <a:custGeom>
              <a:avLst/>
              <a:gdLst>
                <a:gd name="connsiteX0" fmla="*/ 0 w 4161345"/>
                <a:gd name="connsiteY0" fmla="*/ 0 h 609600"/>
                <a:gd name="connsiteX1" fmla="*/ 3856545 w 4161345"/>
                <a:gd name="connsiteY1" fmla="*/ 0 h 609600"/>
                <a:gd name="connsiteX2" fmla="*/ 4161345 w 4161345"/>
                <a:gd name="connsiteY2" fmla="*/ 304800 h 609600"/>
                <a:gd name="connsiteX3" fmla="*/ 3856545 w 4161345"/>
                <a:gd name="connsiteY3" fmla="*/ 609600 h 609600"/>
                <a:gd name="connsiteX4" fmla="*/ 0 w 4161345"/>
                <a:gd name="connsiteY4" fmla="*/ 609600 h 609600"/>
                <a:gd name="connsiteX5" fmla="*/ 304800 w 4161345"/>
                <a:gd name="connsiteY5" fmla="*/ 304800 h 609600"/>
                <a:gd name="connsiteX6" fmla="*/ 0 w 4161345"/>
                <a:gd name="connsiteY6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1345" h="609600">
                  <a:moveTo>
                    <a:pt x="0" y="0"/>
                  </a:moveTo>
                  <a:lnTo>
                    <a:pt x="3856545" y="0"/>
                  </a:lnTo>
                  <a:lnTo>
                    <a:pt x="4161345" y="304800"/>
                  </a:lnTo>
                  <a:lnTo>
                    <a:pt x="3856545" y="609600"/>
                  </a:lnTo>
                  <a:lnTo>
                    <a:pt x="0" y="609600"/>
                  </a:lnTo>
                  <a:lnTo>
                    <a:pt x="30480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814" tIns="36005" rIns="340805" bIns="3600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Recommended Process</a:t>
              </a:r>
              <a:endParaRPr lang="en-US" sz="2000" kern="1200" dirty="0"/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152400" y="6370637"/>
            <a:ext cx="1188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1295400" y="2045143"/>
            <a:ext cx="1905000" cy="692653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 smtClean="0">
                <a:solidFill>
                  <a:schemeClr val="tx1"/>
                </a:solidFill>
              </a:rPr>
              <a:t>Synthetic Test data creation </a:t>
            </a:r>
            <a:endParaRPr lang="en-SG" sz="1200" b="1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295400" y="3182828"/>
            <a:ext cx="1905000" cy="614112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 smtClean="0">
                <a:solidFill>
                  <a:schemeClr val="tx1"/>
                </a:solidFill>
              </a:rPr>
              <a:t>Test data updates to Automation scripts</a:t>
            </a:r>
            <a:endParaRPr lang="en-SG" sz="12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733800" y="4287253"/>
            <a:ext cx="1295400" cy="483184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 smtClean="0">
                <a:solidFill>
                  <a:schemeClr val="tx1"/>
                </a:solidFill>
              </a:rPr>
              <a:t>Regression results </a:t>
            </a:r>
            <a:endParaRPr lang="en-SG" sz="1200" b="1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95400" y="4300245"/>
            <a:ext cx="1905000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 smtClean="0">
                <a:solidFill>
                  <a:schemeClr val="tx1"/>
                </a:solidFill>
              </a:rPr>
              <a:t>Regression execution</a:t>
            </a:r>
            <a:endParaRPr lang="en-SG" sz="1200" b="1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2" idx="2"/>
            <a:endCxn id="22" idx="0"/>
          </p:cNvCxnSpPr>
          <p:nvPr/>
        </p:nvCxnSpPr>
        <p:spPr>
          <a:xfrm>
            <a:off x="2247900" y="2737796"/>
            <a:ext cx="0" cy="445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2" idx="2"/>
            <a:endCxn id="24" idx="0"/>
          </p:cNvCxnSpPr>
          <p:nvPr/>
        </p:nvCxnSpPr>
        <p:spPr>
          <a:xfrm>
            <a:off x="2247900" y="3796940"/>
            <a:ext cx="0" cy="50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4" idx="3"/>
            <a:endCxn id="23" idx="1"/>
          </p:cNvCxnSpPr>
          <p:nvPr/>
        </p:nvCxnSpPr>
        <p:spPr>
          <a:xfrm>
            <a:off x="3200400" y="4528845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Right Arrow 34"/>
          <p:cNvSpPr/>
          <p:nvPr/>
        </p:nvSpPr>
        <p:spPr>
          <a:xfrm>
            <a:off x="384415" y="2255837"/>
            <a:ext cx="758585" cy="304800"/>
          </a:xfrm>
          <a:prstGeom prst="rightArrow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/>
          <p:cNvSpPr txBox="1"/>
          <p:nvPr/>
        </p:nvSpPr>
        <p:spPr>
          <a:xfrm>
            <a:off x="228600" y="1802063"/>
            <a:ext cx="918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b="1" i="1" dirty="0" smtClean="0">
                <a:latin typeface="+mj-lt"/>
              </a:rPr>
              <a:t>Regression </a:t>
            </a:r>
          </a:p>
          <a:p>
            <a:r>
              <a:rPr lang="en-SG" sz="1200" b="1" i="1" dirty="0" smtClean="0">
                <a:latin typeface="+mj-lt"/>
              </a:rPr>
              <a:t>request</a:t>
            </a:r>
            <a:endParaRPr lang="en-SG" sz="1200" b="1" i="1" dirty="0">
              <a:latin typeface="+mj-lt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343400" y="4770437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88086" y="5227637"/>
            <a:ext cx="36553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88085" y="2560637"/>
            <a:ext cx="0" cy="2667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07767" y="3332467"/>
            <a:ext cx="369332" cy="72391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SG" sz="1200" b="1" dirty="0" smtClean="0">
                <a:latin typeface="+mj-lt"/>
              </a:rPr>
              <a:t>Full / Mini</a:t>
            </a:r>
            <a:endParaRPr lang="en-SG" sz="1200" b="1" dirty="0">
              <a:latin typeface="+mj-lt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6095999" y="2061910"/>
            <a:ext cx="1576137" cy="498727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 smtClean="0">
                <a:solidFill>
                  <a:schemeClr val="tx1"/>
                </a:solidFill>
              </a:rPr>
              <a:t>Production Feed</a:t>
            </a:r>
            <a:endParaRPr lang="en-SG" sz="1200" b="1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7991008" y="2061910"/>
            <a:ext cx="1838792" cy="498727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 smtClean="0">
                <a:solidFill>
                  <a:schemeClr val="tx1"/>
                </a:solidFill>
              </a:rPr>
              <a:t>Sanitize the data and copy to INTG</a:t>
            </a:r>
            <a:endParaRPr lang="en-SG" sz="1200" b="1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0128324" y="4564659"/>
            <a:ext cx="1987476" cy="498727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 smtClean="0">
                <a:solidFill>
                  <a:schemeClr val="tx1"/>
                </a:solidFill>
              </a:rPr>
              <a:t>Data Refresh with Production Feed</a:t>
            </a:r>
            <a:endParaRPr lang="en-SG" sz="1200" b="1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0116292" y="3829590"/>
            <a:ext cx="1999508" cy="498727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 smtClean="0">
                <a:solidFill>
                  <a:schemeClr val="tx1"/>
                </a:solidFill>
              </a:rPr>
              <a:t>Regression execution / Results reporting</a:t>
            </a:r>
            <a:endParaRPr lang="en-SG" sz="1200" b="1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0127830" y="2836178"/>
            <a:ext cx="1987970" cy="777362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200" b="1" dirty="0" smtClean="0">
                <a:solidFill>
                  <a:schemeClr val="tx1"/>
                </a:solidFill>
              </a:rPr>
              <a:t>Automated Test data updates to Regression scripts</a:t>
            </a:r>
            <a:endParaRPr lang="en-SG" sz="1200" b="1" dirty="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0136640" y="2027237"/>
            <a:ext cx="1979160" cy="572936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200" b="1" dirty="0" smtClean="0">
                <a:solidFill>
                  <a:schemeClr val="tx1"/>
                </a:solidFill>
              </a:rPr>
              <a:t>Test data segregation w.r.t. Regression scenarios</a:t>
            </a:r>
            <a:endParaRPr lang="en-SG" sz="1200" b="1" dirty="0">
              <a:solidFill>
                <a:schemeClr val="tx1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>
            <a:off x="5256645" y="2252411"/>
            <a:ext cx="758585" cy="304800"/>
          </a:xfrm>
          <a:prstGeom prst="rightArrow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TextBox 63"/>
          <p:cNvSpPr txBox="1"/>
          <p:nvPr/>
        </p:nvSpPr>
        <p:spPr>
          <a:xfrm>
            <a:off x="5100830" y="1798637"/>
            <a:ext cx="918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b="1" i="1" dirty="0" smtClean="0">
                <a:latin typeface="+mj-lt"/>
              </a:rPr>
              <a:t>Regression </a:t>
            </a:r>
          </a:p>
          <a:p>
            <a:r>
              <a:rPr lang="en-SG" sz="1200" b="1" i="1" dirty="0" smtClean="0">
                <a:latin typeface="+mj-lt"/>
              </a:rPr>
              <a:t>request</a:t>
            </a:r>
            <a:endParaRPr lang="en-SG" sz="1200" b="1" i="1" dirty="0">
              <a:latin typeface="+mj-lt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7672136" y="2332037"/>
            <a:ext cx="3188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9816979" y="2308842"/>
            <a:ext cx="306840" cy="2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11080042" y="3577315"/>
            <a:ext cx="5769" cy="216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11103858" y="4336578"/>
            <a:ext cx="6016" cy="236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9" idx="2"/>
          </p:cNvCxnSpPr>
          <p:nvPr/>
        </p:nvCxnSpPr>
        <p:spPr>
          <a:xfrm>
            <a:off x="11122062" y="5063386"/>
            <a:ext cx="1955" cy="326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8840811" y="5389839"/>
            <a:ext cx="2284817" cy="27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8839200" y="2588431"/>
            <a:ext cx="0" cy="28228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11085811" y="2586540"/>
            <a:ext cx="4405" cy="236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33300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 descr="VAM ppt images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731837"/>
            <a:ext cx="9935818" cy="268206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228600" y="225865"/>
            <a:ext cx="9906000" cy="6093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10800" lvl="1">
              <a:lnSpc>
                <a:spcPct val="120000"/>
              </a:lnSpc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1" eaLnBrk="0" hangingPunct="0"/>
            <a:r>
              <a:rPr lang="en-US" sz="2800" b="0" dirty="0" smtClean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Proposed Test Data Strategies</a:t>
            </a:r>
            <a:endParaRPr lang="en-US" sz="2800" b="0" dirty="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" y="1112837"/>
            <a:ext cx="11346968" cy="609600"/>
            <a:chOff x="384415" y="1265237"/>
            <a:chExt cx="11346968" cy="609600"/>
          </a:xfrm>
        </p:grpSpPr>
        <p:sp>
          <p:nvSpPr>
            <p:cNvPr id="5" name="Freeform 4"/>
            <p:cNvSpPr/>
            <p:nvPr/>
          </p:nvSpPr>
          <p:spPr>
            <a:xfrm>
              <a:off x="384415" y="1265237"/>
              <a:ext cx="4644785" cy="609600"/>
            </a:xfrm>
            <a:custGeom>
              <a:avLst/>
              <a:gdLst>
                <a:gd name="connsiteX0" fmla="*/ 0 w 4161345"/>
                <a:gd name="connsiteY0" fmla="*/ 0 h 609600"/>
                <a:gd name="connsiteX1" fmla="*/ 3856545 w 4161345"/>
                <a:gd name="connsiteY1" fmla="*/ 0 h 609600"/>
                <a:gd name="connsiteX2" fmla="*/ 4161345 w 4161345"/>
                <a:gd name="connsiteY2" fmla="*/ 304800 h 609600"/>
                <a:gd name="connsiteX3" fmla="*/ 3856545 w 4161345"/>
                <a:gd name="connsiteY3" fmla="*/ 609600 h 609600"/>
                <a:gd name="connsiteX4" fmla="*/ 0 w 4161345"/>
                <a:gd name="connsiteY4" fmla="*/ 609600 h 609600"/>
                <a:gd name="connsiteX5" fmla="*/ 304800 w 4161345"/>
                <a:gd name="connsiteY5" fmla="*/ 304800 h 609600"/>
                <a:gd name="connsiteX6" fmla="*/ 0 w 4161345"/>
                <a:gd name="connsiteY6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1345" h="609600">
                  <a:moveTo>
                    <a:pt x="0" y="0"/>
                  </a:moveTo>
                  <a:lnTo>
                    <a:pt x="3856545" y="0"/>
                  </a:lnTo>
                  <a:lnTo>
                    <a:pt x="4161345" y="304800"/>
                  </a:lnTo>
                  <a:lnTo>
                    <a:pt x="3856545" y="609600"/>
                  </a:lnTo>
                  <a:lnTo>
                    <a:pt x="0" y="609600"/>
                  </a:lnTo>
                  <a:lnTo>
                    <a:pt x="30480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814" tIns="36005" rIns="340805" bIns="3600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smtClean="0">
                  <a:solidFill>
                    <a:schemeClr val="tx1"/>
                  </a:solidFill>
                </a:rPr>
                <a:t>Production Feed Strategy 1 </a:t>
              </a:r>
              <a:endParaRPr lang="en-US" sz="2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5100830" y="1265237"/>
              <a:ext cx="6630553" cy="609600"/>
            </a:xfrm>
            <a:custGeom>
              <a:avLst/>
              <a:gdLst>
                <a:gd name="connsiteX0" fmla="*/ 0 w 4161345"/>
                <a:gd name="connsiteY0" fmla="*/ 0 h 609600"/>
                <a:gd name="connsiteX1" fmla="*/ 3856545 w 4161345"/>
                <a:gd name="connsiteY1" fmla="*/ 0 h 609600"/>
                <a:gd name="connsiteX2" fmla="*/ 4161345 w 4161345"/>
                <a:gd name="connsiteY2" fmla="*/ 304800 h 609600"/>
                <a:gd name="connsiteX3" fmla="*/ 3856545 w 4161345"/>
                <a:gd name="connsiteY3" fmla="*/ 609600 h 609600"/>
                <a:gd name="connsiteX4" fmla="*/ 0 w 4161345"/>
                <a:gd name="connsiteY4" fmla="*/ 609600 h 609600"/>
                <a:gd name="connsiteX5" fmla="*/ 304800 w 4161345"/>
                <a:gd name="connsiteY5" fmla="*/ 304800 h 609600"/>
                <a:gd name="connsiteX6" fmla="*/ 0 w 4161345"/>
                <a:gd name="connsiteY6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1345" h="609600">
                  <a:moveTo>
                    <a:pt x="0" y="0"/>
                  </a:moveTo>
                  <a:lnTo>
                    <a:pt x="3856545" y="0"/>
                  </a:lnTo>
                  <a:lnTo>
                    <a:pt x="4161345" y="304800"/>
                  </a:lnTo>
                  <a:lnTo>
                    <a:pt x="3856545" y="609600"/>
                  </a:lnTo>
                  <a:lnTo>
                    <a:pt x="0" y="609600"/>
                  </a:lnTo>
                  <a:lnTo>
                    <a:pt x="304800" y="30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2814" tIns="36005" rIns="340805" bIns="3600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Production Feed Strategy 2</a:t>
              </a:r>
              <a:endParaRPr lang="en-US" sz="2000" kern="1200" dirty="0"/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152400" y="6370637"/>
            <a:ext cx="1188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1046746" y="1907909"/>
            <a:ext cx="1216670" cy="524630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000" b="1" dirty="0" smtClean="0">
                <a:solidFill>
                  <a:schemeClr val="tx1"/>
                </a:solidFill>
              </a:rPr>
              <a:t>Sanitized Production Feed copied to INTG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026693" y="2822335"/>
            <a:ext cx="1236723" cy="498727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000" b="1" dirty="0" smtClean="0">
                <a:solidFill>
                  <a:schemeClr val="tx1"/>
                </a:solidFill>
              </a:rPr>
              <a:t>Data Refresh with Production Feed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572492" y="3516909"/>
            <a:ext cx="1999508" cy="408616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000" b="1" dirty="0" smtClean="0">
                <a:solidFill>
                  <a:schemeClr val="tx1"/>
                </a:solidFill>
              </a:rPr>
              <a:t>Regression execution / Results reporting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593531" y="2680281"/>
            <a:ext cx="1987970" cy="559623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000" b="1" dirty="0" smtClean="0">
                <a:solidFill>
                  <a:schemeClr val="tx1"/>
                </a:solidFill>
              </a:rPr>
              <a:t>Automated Test data updates to Regression  scripts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2593531" y="1874837"/>
            <a:ext cx="1979160" cy="557702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000" b="1" dirty="0" smtClean="0">
                <a:solidFill>
                  <a:schemeClr val="tx1"/>
                </a:solidFill>
              </a:rPr>
              <a:t>Test data mining, segregation w.r.t. Regression scenarios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268108" y="2096837"/>
            <a:ext cx="758585" cy="14897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2283469" y="2145309"/>
            <a:ext cx="3188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3565435" y="3239904"/>
            <a:ext cx="5769" cy="216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7" idx="2"/>
            <a:endCxn id="45" idx="0"/>
          </p:cNvCxnSpPr>
          <p:nvPr/>
        </p:nvCxnSpPr>
        <p:spPr>
          <a:xfrm>
            <a:off x="3583111" y="2432539"/>
            <a:ext cx="4405" cy="247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4" idx="1"/>
          </p:cNvCxnSpPr>
          <p:nvPr/>
        </p:nvCxnSpPr>
        <p:spPr>
          <a:xfrm flipH="1">
            <a:off x="1645054" y="3721217"/>
            <a:ext cx="9274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2" idx="2"/>
          </p:cNvCxnSpPr>
          <p:nvPr/>
        </p:nvCxnSpPr>
        <p:spPr>
          <a:xfrm flipV="1">
            <a:off x="1645054" y="3321062"/>
            <a:ext cx="1" cy="4001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2" idx="0"/>
            <a:endCxn id="39" idx="2"/>
          </p:cNvCxnSpPr>
          <p:nvPr/>
        </p:nvCxnSpPr>
        <p:spPr>
          <a:xfrm flipV="1">
            <a:off x="1645055" y="2432539"/>
            <a:ext cx="10026" cy="38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34496" y="4277760"/>
            <a:ext cx="5151903" cy="203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Wingdings" panose="05000000000000000000" pitchFamily="2" charset="2"/>
              <a:buChar char="q"/>
            </a:pPr>
            <a:r>
              <a:rPr lang="en-SG" sz="1100" dirty="0" smtClean="0">
                <a:solidFill>
                  <a:schemeClr val="tx1"/>
                </a:solidFill>
              </a:rPr>
              <a:t>All the test data requirements will not be fulfilled with this approach. For ex : For service customer cases we have to create user id &amp; password.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SG" sz="1100" dirty="0" smtClean="0">
                <a:solidFill>
                  <a:schemeClr val="tx1"/>
                </a:solidFill>
              </a:rPr>
              <a:t>If we want to use Production data feed only then dedicated effort is required to identify the production data w.r.t. our Test data requirements . 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SG" sz="1100" dirty="0" smtClean="0">
                <a:solidFill>
                  <a:schemeClr val="tx1"/>
                </a:solidFill>
              </a:rPr>
              <a:t>We have to refresh the data frequently as we cannot reuse the previous data for all the scenarios. Also, if we override the existing data , evidence of execution &amp; pass results will be overridden. </a:t>
            </a:r>
            <a:endParaRPr lang="en-SG" sz="1100" dirty="0">
              <a:solidFill>
                <a:schemeClr val="tx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5891882" y="4246998"/>
            <a:ext cx="5876191" cy="20349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Wingdings" panose="05000000000000000000" pitchFamily="2" charset="2"/>
              <a:buChar char="q"/>
            </a:pPr>
            <a:r>
              <a:rPr lang="en-SG" sz="1100" dirty="0" smtClean="0">
                <a:solidFill>
                  <a:schemeClr val="tx1"/>
                </a:solidFill>
              </a:rPr>
              <a:t>Test data requirements which are not available in Production data feed can be created by the process which is existing currently. 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SG" sz="1100" dirty="0" smtClean="0">
                <a:solidFill>
                  <a:schemeClr val="tx1"/>
                </a:solidFill>
              </a:rPr>
              <a:t>For newly added cases we can create Synthetic data and later update our Test data automation to include new cases.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SG" sz="1100" dirty="0" smtClean="0">
                <a:solidFill>
                  <a:schemeClr val="tx1"/>
                </a:solidFill>
              </a:rPr>
              <a:t>If Data Refresh with Production Feed is delayed, we can go ahead and create Synthetic test data the way we are doing now. 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SG" sz="1100" b="1" dirty="0">
                <a:solidFill>
                  <a:schemeClr val="tx1"/>
                </a:solidFill>
              </a:rPr>
              <a:t>Preferred Strategy is Strategy 2   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5904732" y="1907909"/>
            <a:ext cx="1216670" cy="524630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000" b="1" dirty="0" smtClean="0">
                <a:solidFill>
                  <a:schemeClr val="tx1"/>
                </a:solidFill>
              </a:rPr>
              <a:t>Sanitized Production Feed copied to INTG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5923966" y="2784835"/>
            <a:ext cx="1197436" cy="498727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000" b="1" dirty="0" smtClean="0">
                <a:solidFill>
                  <a:schemeClr val="tx1"/>
                </a:solidFill>
              </a:rPr>
              <a:t>Data Refresh with Production Feed 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9284921" y="3496950"/>
            <a:ext cx="1969213" cy="432805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000" b="1" dirty="0" smtClean="0">
                <a:solidFill>
                  <a:schemeClr val="tx1"/>
                </a:solidFill>
              </a:rPr>
              <a:t>Regression execution / Results reporting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9275363" y="2646997"/>
            <a:ext cx="1987970" cy="559623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000" b="1" dirty="0" smtClean="0">
                <a:solidFill>
                  <a:schemeClr val="tx1"/>
                </a:solidFill>
              </a:rPr>
              <a:t>Automated Test data updates to Regression  scripts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7454791" y="1907909"/>
            <a:ext cx="1556807" cy="557702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000" b="1" dirty="0" smtClean="0">
                <a:solidFill>
                  <a:schemeClr val="tx1"/>
                </a:solidFill>
              </a:rPr>
              <a:t>Test data mining , segregation w.r.t. Regression scenarios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76" name="Right Arrow 75"/>
          <p:cNvSpPr/>
          <p:nvPr/>
        </p:nvSpPr>
        <p:spPr>
          <a:xfrm>
            <a:off x="5055351" y="2096703"/>
            <a:ext cx="758585" cy="14897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7135919" y="2149849"/>
            <a:ext cx="3188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10134600" y="2434156"/>
            <a:ext cx="5769" cy="216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6484462" y="3721217"/>
            <a:ext cx="2786890" cy="32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6508370" y="3296872"/>
            <a:ext cx="1" cy="4001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9271352" y="1891373"/>
            <a:ext cx="1982782" cy="557702"/>
          </a:xfrm>
          <a:prstGeom prst="roundRect">
            <a:avLst/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000" b="1" dirty="0" smtClean="0">
                <a:solidFill>
                  <a:schemeClr val="tx1"/>
                </a:solidFill>
              </a:rPr>
              <a:t>Synthetic test data creation for scenarios which were not available in Production data feed</a:t>
            </a:r>
            <a:endParaRPr lang="en-SG" sz="1000" b="1" dirty="0">
              <a:solidFill>
                <a:schemeClr val="tx1"/>
              </a:solidFill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9011598" y="2145309"/>
            <a:ext cx="3188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134600" y="3206620"/>
            <a:ext cx="0" cy="2903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55737" y="2294281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b="1" i="1" dirty="0" smtClean="0">
                <a:latin typeface="+mj-lt"/>
              </a:rPr>
              <a:t>Regression </a:t>
            </a:r>
          </a:p>
          <a:p>
            <a:r>
              <a:rPr lang="en-SG" sz="1000" b="1" i="1" dirty="0" smtClean="0">
                <a:latin typeface="+mj-lt"/>
              </a:rPr>
              <a:t>request</a:t>
            </a:r>
            <a:endParaRPr lang="en-SG" sz="1000" b="1" i="1" dirty="0">
              <a:latin typeface="+mj-lt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010217" y="2255837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b="1" i="1" dirty="0" smtClean="0">
                <a:latin typeface="+mj-lt"/>
              </a:rPr>
              <a:t>Regression </a:t>
            </a:r>
          </a:p>
          <a:p>
            <a:r>
              <a:rPr lang="en-SG" sz="1000" b="1" i="1" dirty="0" smtClean="0">
                <a:latin typeface="+mj-lt"/>
              </a:rPr>
              <a:t>request</a:t>
            </a:r>
            <a:endParaRPr lang="en-SG" sz="1000" b="1" i="1" dirty="0">
              <a:latin typeface="+mj-lt"/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 flipV="1">
            <a:off x="6390774" y="2408237"/>
            <a:ext cx="10026" cy="38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21160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 descr="VAM ppt images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496" y="683572"/>
            <a:ext cx="9935818" cy="268206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228600" y="225865"/>
            <a:ext cx="9906000" cy="4944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10800" lvl="1">
              <a:lnSpc>
                <a:spcPct val="120000"/>
              </a:lnSpc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1" eaLnBrk="0" hangingPunct="0"/>
            <a:r>
              <a:rPr lang="en-US" sz="2400" b="0" dirty="0" smtClean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Proposed Strategy for Automated Test data updates in Regression suite</a:t>
            </a:r>
            <a:endParaRPr lang="en-US" sz="2400" b="0" dirty="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152400" y="6370637"/>
            <a:ext cx="1188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9521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 descr="VAM ppt images-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731837"/>
            <a:ext cx="9935818" cy="268206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228600" y="225865"/>
            <a:ext cx="9906000" cy="5614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10800" lvl="1">
              <a:lnSpc>
                <a:spcPct val="120000"/>
              </a:lnSpc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1" eaLnBrk="0" hangingPunct="0"/>
            <a:r>
              <a:rPr lang="en-US" sz="2800" b="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Plan for </a:t>
            </a:r>
            <a:r>
              <a:rPr lang="en-US" sz="2800" b="0" dirty="0" smtClean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Implementing Production Feed Strategy</a:t>
            </a:r>
            <a:endParaRPr lang="en-US" sz="2800" b="0" dirty="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16792"/>
              </p:ext>
            </p:extLst>
          </p:nvPr>
        </p:nvGraphicFramePr>
        <p:xfrm>
          <a:off x="304800" y="1417637"/>
          <a:ext cx="8458200" cy="388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52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59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044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Application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No</a:t>
                      </a:r>
                      <a:r>
                        <a:rPr lang="en-US" sz="2000" baseline="0" dirty="0" smtClean="0"/>
                        <a:t> of T</a:t>
                      </a:r>
                      <a:r>
                        <a:rPr lang="en-US" sz="2000" dirty="0" smtClean="0"/>
                        <a:t>est cases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Planned</a:t>
                      </a:r>
                      <a:r>
                        <a:rPr lang="en-US" sz="2000" baseline="0" dirty="0"/>
                        <a:t> Start Date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Planned Completion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5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Service Customer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97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03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Service Counselor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465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5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DC Billing Counselor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34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290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59675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-11113"/>
            <a:ext cx="12344400" cy="6950075"/>
          </a:xfrm>
          <a:prstGeom prst="rect">
            <a:avLst/>
          </a:prstGeom>
          <a:solidFill>
            <a:srgbClr val="0B8D8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0249" tIns="55125" rIns="110249" bIns="55125" spcCol="0" rtlCol="0" anchor="ctr"/>
          <a:lstStyle/>
          <a:p>
            <a:pPr algn="ctr"/>
            <a:endParaRPr lang="en-US" dirty="0"/>
          </a:p>
        </p:txBody>
      </p:sp>
      <p:sp>
        <p:nvSpPr>
          <p:cNvPr id="2" name="Rectangle 14"/>
          <p:cNvSpPr>
            <a:spLocks noChangeArrowheads="1"/>
          </p:cNvSpPr>
          <p:nvPr/>
        </p:nvSpPr>
        <p:spPr bwMode="auto">
          <a:xfrm>
            <a:off x="3034665" y="2612418"/>
            <a:ext cx="6275070" cy="95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10249" tIns="55125" rIns="110249" bIns="55125" anchor="ctr">
            <a:spAutoFit/>
          </a:bodyPr>
          <a:lstStyle/>
          <a:p>
            <a:pPr algn="ctr">
              <a:lnSpc>
                <a:spcPct val="90000"/>
              </a:lnSpc>
              <a:buSzPct val="120000"/>
              <a:defRPr/>
            </a:pPr>
            <a:r>
              <a:rPr lang="en-US" sz="6000" b="1" dirty="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THANK</a:t>
            </a:r>
            <a:r>
              <a:rPr lang="en-US" sz="6000" b="1" dirty="0">
                <a:solidFill>
                  <a:schemeClr val="bg1"/>
                </a:solidFill>
                <a:latin typeface="Arial"/>
                <a:ea typeface="+mj-ea"/>
                <a:cs typeface="Arial"/>
              </a:rPr>
              <a:t> YOU!</a:t>
            </a:r>
          </a:p>
        </p:txBody>
      </p:sp>
      <p:sp>
        <p:nvSpPr>
          <p:cNvPr id="24" name="Rectangle 25"/>
          <p:cNvSpPr/>
          <p:nvPr/>
        </p:nvSpPr>
        <p:spPr>
          <a:xfrm>
            <a:off x="4467972" y="4084637"/>
            <a:ext cx="3408457" cy="326770"/>
          </a:xfrm>
          <a:prstGeom prst="rect">
            <a:avLst/>
          </a:prstGeom>
        </p:spPr>
        <p:txBody>
          <a:bodyPr wrap="none" lIns="110249" tIns="55125" rIns="110249" bIns="55125">
            <a:spAutoFit/>
          </a:bodyPr>
          <a:lstStyle/>
          <a:p>
            <a:pPr>
              <a:defRPr/>
            </a:pPr>
            <a:r>
              <a:rPr lang="en-IN" sz="1400" b="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Email</a:t>
            </a:r>
            <a:r>
              <a:rPr lang="en-IN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 </a:t>
            </a:r>
            <a:r>
              <a:rPr lang="en-IN" sz="1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3"/>
              </a:rPr>
              <a:t>solutions@valuemomentum.com</a:t>
            </a:r>
            <a:endParaRPr lang="en-IN" sz="19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90900" y="4922837"/>
            <a:ext cx="25758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600" b="1" dirty="0">
                <a:solidFill>
                  <a:srgbClr val="EAA91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ASIA PACIFIC</a:t>
            </a:r>
          </a:p>
          <a:p>
            <a:pPr algn="ctr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Plot No 36 &amp; 37, Gachibowli,</a:t>
            </a:r>
          </a:p>
          <a:p>
            <a:pPr algn="ctr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Financial District, Nanakramguda, </a:t>
            </a:r>
          </a:p>
          <a:p>
            <a:pPr algn="ctr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Hyderabad – 500032, India</a:t>
            </a:r>
            <a:endParaRPr lang="en-US" sz="1400" b="1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04829" y="4922837"/>
            <a:ext cx="274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600" dirty="0">
                <a:solidFill>
                  <a:srgbClr val="EAA91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 HEADQUARTERS</a:t>
            </a:r>
          </a:p>
          <a:p>
            <a:pPr algn="ctr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220 Old New Brunswick Rd,</a:t>
            </a:r>
          </a:p>
          <a:p>
            <a:pPr algn="ctr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Suite 100,Piscataway 08854</a:t>
            </a:r>
          </a:p>
          <a:p>
            <a:pPr algn="ctr"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T: 908-755-0048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3390900" y="4549326"/>
            <a:ext cx="5562600" cy="0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6324600" y="4922837"/>
            <a:ext cx="0" cy="1371600"/>
          </a:xfrm>
          <a:prstGeom prst="line">
            <a:avLst/>
          </a:prstGeom>
          <a:ln w="12700" cmpd="sng">
            <a:solidFill>
              <a:srgbClr val="EAA91E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390900" y="3932237"/>
            <a:ext cx="5562600" cy="0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VAM ppt images-08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394" y="-35618"/>
            <a:ext cx="3573611" cy="26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MI - Sergo UI Ligh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Ed 2014 Dk Blue">
  <a:themeElements>
    <a:clrScheme name="TechEd 2014 Dark template">
      <a:dk1>
        <a:srgbClr val="000000"/>
      </a:dk1>
      <a:lt1>
        <a:srgbClr val="FFFFFF"/>
      </a:lt1>
      <a:dk2>
        <a:srgbClr val="002050"/>
      </a:dk2>
      <a:lt2>
        <a:srgbClr val="00BCF2"/>
      </a:lt2>
      <a:accent1>
        <a:srgbClr val="0072C6"/>
      </a:accent1>
      <a:accent2>
        <a:srgbClr val="7FBA00"/>
      </a:accent2>
      <a:accent3>
        <a:srgbClr val="DC3C00"/>
      </a:accent3>
      <a:accent4>
        <a:srgbClr val="68217A"/>
      </a:accent4>
      <a:accent5>
        <a:srgbClr val="009E49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2014_Template.potx" id="{95E3EB79-C98D-48EC-837A-72F77512253C}" vid="{482A9A90-448C-4DC9-8D68-B61A5FDF0B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76166</TotalTime>
  <Words>730</Words>
  <Application>Microsoft Office PowerPoint</Application>
  <PresentationFormat>Custom</PresentationFormat>
  <Paragraphs>122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Segoe UI</vt:lpstr>
      <vt:lpstr>Segoe UI Light</vt:lpstr>
      <vt:lpstr>Segoe UI Semibold</vt:lpstr>
      <vt:lpstr>Segoe UI Semilight</vt:lpstr>
      <vt:lpstr>Tahoma</vt:lpstr>
      <vt:lpstr>Wingdings</vt:lpstr>
      <vt:lpstr>Office Theme</vt:lpstr>
      <vt:lpstr>TechEd 2014 Dk Blue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Archana Agarwal</dc:creator>
  <cp:lastModifiedBy>Archana Agarwal</cp:lastModifiedBy>
  <cp:revision>5123</cp:revision>
  <cp:lastPrinted>2016-02-25T22:16:10Z</cp:lastPrinted>
  <dcterms:created xsi:type="dcterms:W3CDTF">2010-11-19T06:53:04Z</dcterms:created>
  <dcterms:modified xsi:type="dcterms:W3CDTF">2018-07-26T09:29:32Z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abea724-7527-45fe-91d9-b7249d0d8567_Enabled">
    <vt:lpwstr>True</vt:lpwstr>
  </property>
  <property fmtid="{D5CDD505-2E9C-101B-9397-08002B2CF9AE}" pid="3" name="MSIP_Label_4abea724-7527-45fe-91d9-b7249d0d8567_SiteId">
    <vt:lpwstr>7389d8c0-3607-465c-a69f-7d4426502912</vt:lpwstr>
  </property>
  <property fmtid="{D5CDD505-2E9C-101B-9397-08002B2CF9AE}" pid="4" name="MSIP_Label_4abea724-7527-45fe-91d9-b7249d0d8567_Ref">
    <vt:lpwstr>https://api.informationprotection.azure.com/api/7389d8c0-3607-465c-a69f-7d4426502912</vt:lpwstr>
  </property>
  <property fmtid="{D5CDD505-2E9C-101B-9397-08002B2CF9AE}" pid="5" name="MSIP_Label_4abea724-7527-45fe-91d9-b7249d0d8567_Owner">
    <vt:lpwstr>SPurushottama@geico.com</vt:lpwstr>
  </property>
  <property fmtid="{D5CDD505-2E9C-101B-9397-08002B2CF9AE}" pid="6" name="MSIP_Label_4abea724-7527-45fe-91d9-b7249d0d8567_SetDate">
    <vt:lpwstr>2018-04-11T14:09:00.8703567-04:00</vt:lpwstr>
  </property>
  <property fmtid="{D5CDD505-2E9C-101B-9397-08002B2CF9AE}" pid="7" name="MSIP_Label_4abea724-7527-45fe-91d9-b7249d0d8567_Name">
    <vt:lpwstr>Confidential</vt:lpwstr>
  </property>
  <property fmtid="{D5CDD505-2E9C-101B-9397-08002B2CF9AE}" pid="8" name="MSIP_Label_4abea724-7527-45fe-91d9-b7249d0d8567_Application">
    <vt:lpwstr>Microsoft Azure Information Protection</vt:lpwstr>
  </property>
  <property fmtid="{D5CDD505-2E9C-101B-9397-08002B2CF9AE}" pid="9" name="MSIP_Label_4abea724-7527-45fe-91d9-b7249d0d8567_Extended_MSFT_Method">
    <vt:lpwstr>Automatic</vt:lpwstr>
  </property>
  <property fmtid="{D5CDD505-2E9C-101B-9397-08002B2CF9AE}" pid="10" name="Sensitivity">
    <vt:lpwstr>Confidential</vt:lpwstr>
  </property>
</Properties>
</file>